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3" r:id="rId1"/>
  </p:sldMasterIdLst>
  <p:notesMasterIdLst>
    <p:notesMasterId r:id="rId24"/>
  </p:notesMasterIdLst>
  <p:handoutMasterIdLst>
    <p:handoutMasterId r:id="rId25"/>
  </p:handoutMasterIdLst>
  <p:sldIdLst>
    <p:sldId id="464" r:id="rId2"/>
    <p:sldId id="351" r:id="rId3"/>
    <p:sldId id="353" r:id="rId4"/>
    <p:sldId id="465" r:id="rId5"/>
    <p:sldId id="466" r:id="rId6"/>
    <p:sldId id="467" r:id="rId7"/>
    <p:sldId id="468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78" r:id="rId18"/>
    <p:sldId id="479" r:id="rId19"/>
    <p:sldId id="480" r:id="rId20"/>
    <p:sldId id="481" r:id="rId21"/>
    <p:sldId id="463" r:id="rId22"/>
    <p:sldId id="378" r:id="rId23"/>
  </p:sldIdLst>
  <p:sldSz cx="9144000" cy="5143500" type="screen16x9"/>
  <p:notesSz cx="6797675" cy="9874250"/>
  <p:embeddedFontLst>
    <p:embeddedFont>
      <p:font typeface="Arvo" panose="020B0604020202020204" charset="0"/>
      <p:regular r:id="rId26"/>
      <p:bold r:id="rId27"/>
      <p:italic r:id="rId28"/>
      <p:boldItalic r:id="rId29"/>
    </p:embeddedFont>
    <p:embeddedFont>
      <p:font typeface="ＭＳ Ｐゴシック" panose="020B0600070205080204" pitchFamily="34" charset="-128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andara" panose="020E0502030303020204" pitchFamily="34" charset="0"/>
      <p:regular r:id="rId39"/>
      <p:bold r:id="rId40"/>
      <p:italic r:id="rId41"/>
      <p:boldItalic r:id="rId42"/>
    </p:embeddedFont>
    <p:embeddedFont>
      <p:font typeface="Helvetica" panose="020B0604020202020204" pitchFamily="34" charset="0"/>
      <p:regular r:id="rId43"/>
      <p:bold r:id="rId44"/>
      <p:italic r:id="rId45"/>
      <p:boldItalic r:id="rId4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034FBA12-295E-400A-9B2C-268799C1E9EA}">
          <p14:sldIdLst>
            <p14:sldId id="464"/>
            <p14:sldId id="351"/>
            <p14:sldId id="353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63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49" userDrawn="1">
          <p15:clr>
            <a:srgbClr val="A4A3A4"/>
          </p15:clr>
        </p15:guide>
        <p15:guide id="4">
          <p15:clr>
            <a:srgbClr val="A4A3A4"/>
          </p15:clr>
        </p15:guide>
        <p15:guide id="5" orient="horz" pos="30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110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5FF"/>
    <a:srgbClr val="820000"/>
    <a:srgbClr val="680000"/>
    <a:srgbClr val="480000"/>
    <a:srgbClr val="140404"/>
    <a:srgbClr val="006387"/>
    <a:srgbClr val="FFCC66"/>
    <a:srgbClr val="FFC000"/>
    <a:srgbClr val="92D050"/>
    <a:srgbClr val="EE3C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Средний стиль 3 -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Темный стиль 1 -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2990" autoAdjust="0"/>
  </p:normalViewPr>
  <p:slideViewPr>
    <p:cSldViewPr snapToObjects="1">
      <p:cViewPr varScale="1">
        <p:scale>
          <a:sx n="138" d="100"/>
          <a:sy n="138" d="100"/>
        </p:scale>
        <p:origin x="660" y="114"/>
      </p:cViewPr>
      <p:guideLst>
        <p:guide orient="horz" pos="1620"/>
        <p:guide pos="2880"/>
        <p:guide orient="horz" pos="849"/>
        <p:guide/>
        <p:guide orient="horz" pos="30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Objects="1">
      <p:cViewPr varScale="1">
        <p:scale>
          <a:sx n="78" d="100"/>
          <a:sy n="78" d="100"/>
        </p:scale>
        <p:origin x="-3954" y="-78"/>
      </p:cViewPr>
      <p:guideLst>
        <p:guide orient="horz" pos="2880"/>
        <p:guide pos="2160"/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DD1B8-2857-473F-AECC-3D1C35C29F0F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2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5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E67EC-7419-463A-8F0F-906157F76C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411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7B4A9-BE67-49AE-9545-231FA56D43B3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41363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690270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2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5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CB064-0FC0-476A-9D7A-A8B536ABF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87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B064-0FC0-476A-9D7A-A8B536ABFBE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90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B064-0FC0-476A-9D7A-A8B536ABFBE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61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16</a:t>
            </a:fld>
            <a:endParaRPr lang="ru-RU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ru-RU" sz="1200" b="0" dirty="0"/>
              <a:t>5.2. Безопасность коммутатора</a:t>
            </a:r>
            <a:endParaRPr lang="ru-RU" b="0" dirty="0"/>
          </a:p>
          <a:p>
            <a:r>
              <a:rPr lang="ru-RU" smtClean="0"/>
              <a:t>5.2.1. Удаленный защищенный доступ</a:t>
            </a:r>
          </a:p>
          <a:p>
            <a:r>
              <a:rPr lang="ru-RU" smtClean="0"/>
              <a:t>5.2.1.1. Принцип работы протокола SSH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694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17</a:t>
            </a:fld>
            <a:endParaRPr lang="ru-RU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ru-RU" sz="1200" b="0" dirty="0"/>
              <a:t>5.2. Безопасность коммутатора</a:t>
            </a:r>
            <a:endParaRPr lang="ru-RU" b="0" dirty="0"/>
          </a:p>
          <a:p>
            <a:r>
              <a:rPr lang="ru-RU" smtClean="0"/>
              <a:t>5.2.1. Удаленный защищенный доступ</a:t>
            </a:r>
          </a:p>
          <a:p>
            <a:r>
              <a:rPr lang="ru-RU" smtClean="0"/>
              <a:t>5.2.1.1. Принцип работы протокола SSH (продолжение)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336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18</a:t>
            </a:fld>
            <a:endParaRPr lang="ru-RU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ru-RU" sz="1200" b="0" dirty="0"/>
              <a:t>5.2. Безопасность коммутатора</a:t>
            </a:r>
            <a:endParaRPr lang="ru-RU" b="0" dirty="0"/>
          </a:p>
          <a:p>
            <a:r>
              <a:rPr lang="ru-RU" smtClean="0"/>
              <a:t>5.2.1. Удаленный защищенный доступ</a:t>
            </a:r>
          </a:p>
          <a:p>
            <a:r>
              <a:rPr lang="ru-RU" smtClean="0"/>
              <a:t>5.2.1.2. Настройка протокола SSH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58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19</a:t>
            </a:fld>
            <a:endParaRPr lang="ru-RU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ru-RU" sz="1200" b="0" dirty="0"/>
              <a:t>5.2. Безопасность коммутатора</a:t>
            </a:r>
            <a:endParaRPr lang="ru-RU" b="0" dirty="0"/>
          </a:p>
          <a:p>
            <a:r>
              <a:rPr lang="ru-RU" smtClean="0"/>
              <a:t>5.2.1. Удаленный защищенный доступ</a:t>
            </a:r>
          </a:p>
          <a:p>
            <a:r>
              <a:rPr lang="ru-RU" smtClean="0"/>
              <a:t>5.2.1.3. Проверка работы протокола SSH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7112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20</a:t>
            </a:fld>
            <a:endParaRPr lang="ru-RU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ru-RU" sz="1200" b="0" dirty="0"/>
              <a:t>5.2. Безопасность коммутатора</a:t>
            </a:r>
            <a:endParaRPr lang="ru-RU" b="0" dirty="0"/>
          </a:p>
          <a:p>
            <a:r>
              <a:rPr lang="ru-RU" smtClean="0"/>
              <a:t>5.2.1. Удаленный защищенный доступ</a:t>
            </a:r>
          </a:p>
          <a:p>
            <a:r>
              <a:rPr lang="ru-RU" smtClean="0"/>
              <a:t>5.2.1.4. Packet Tracer. Настройка протокола SSH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1075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41692" y="392575"/>
            <a:ext cx="6050488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43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F6216E-0C19-4501-A4B8-BF386C73E197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B227D5D-F878-4FD2-A6FC-1DBB37FF5B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6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4">
                <a:solidFill>
                  <a:schemeClr val="tx2"/>
                </a:solidFill>
              </a:defRPr>
            </a:lvl1pPr>
          </a:lstStyle>
          <a:p>
            <a:pPr defTabSz="289322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289322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5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27397" indent="-127397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251649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9"/>
          <p:cNvGrpSpPr/>
          <p:nvPr/>
        </p:nvGrpSpPr>
        <p:grpSpPr>
          <a:xfrm rot="10800000">
            <a:off x="-8" y="-1"/>
            <a:ext cx="2202830" cy="447514"/>
            <a:chOff x="5575242" y="4696003"/>
            <a:chExt cx="2202830" cy="447514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97599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729820"/>
              <a:ext cx="2040837" cy="413697"/>
              <a:chOff x="1297954" y="981450"/>
              <a:chExt cx="5169293" cy="104813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981455"/>
                <a:ext cx="3476699" cy="10481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6" y="981450"/>
                <a:ext cx="1699501" cy="1048125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96003"/>
              <a:ext cx="2199863" cy="304563"/>
              <a:chOff x="-5827153" y="604991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605058"/>
                <a:ext cx="10612202" cy="169950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9" y="604991"/>
                <a:ext cx="1699497" cy="1699502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" name="Google Shape;133;p8"/>
          <p:cNvGrpSpPr/>
          <p:nvPr userDrawn="1"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21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4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6196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Пустой слайд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735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0" y="-4"/>
            <a:ext cx="3995936" cy="670797"/>
            <a:chOff x="5575242" y="4472723"/>
            <a:chExt cx="3995936" cy="670797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3836328" cy="670797"/>
              <a:chOff x="-3249896" y="330075"/>
              <a:chExt cx="9717143" cy="1699511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-3249896" y="330085"/>
                <a:ext cx="8024552" cy="169950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3633437" cy="304567"/>
              <a:chOff x="-13827007" y="330075"/>
              <a:chExt cx="20275873" cy="1699591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13827007" y="330164"/>
                <a:ext cx="18612056" cy="16995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19" name="Google Shape;170;p10"/>
          <p:cNvSpPr/>
          <p:nvPr userDrawn="1"/>
        </p:nvSpPr>
        <p:spPr>
          <a:xfrm flipH="1">
            <a:off x="54981" y="190800"/>
            <a:ext cx="304550" cy="30455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1;p8"/>
          <p:cNvSpPr txBox="1">
            <a:spLocks noGrp="1"/>
          </p:cNvSpPr>
          <p:nvPr>
            <p:ph type="title"/>
          </p:nvPr>
        </p:nvSpPr>
        <p:spPr>
          <a:xfrm>
            <a:off x="329930" y="175020"/>
            <a:ext cx="3271806" cy="344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4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0" y="-4"/>
            <a:ext cx="3995936" cy="670797"/>
            <a:chOff x="5575242" y="4472723"/>
            <a:chExt cx="3995936" cy="670797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3836328" cy="670797"/>
              <a:chOff x="-3249896" y="330075"/>
              <a:chExt cx="9717143" cy="1699511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-3249896" y="330085"/>
                <a:ext cx="8024552" cy="169950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3633437" cy="304567"/>
              <a:chOff x="-13827007" y="330075"/>
              <a:chExt cx="20275873" cy="1699591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13827007" y="330164"/>
                <a:ext cx="18612056" cy="16995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8316416" y="4472723"/>
            <a:ext cx="830571" cy="670793"/>
            <a:chOff x="6974234" y="4472723"/>
            <a:chExt cx="830571" cy="670793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6974234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 flipH="1">
              <a:off x="7133842" y="4472723"/>
              <a:ext cx="670963" cy="670793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" name="Google Shape;176;p10"/>
            <p:cNvGrpSpPr/>
            <p:nvPr/>
          </p:nvGrpSpPr>
          <p:grpSpPr>
            <a:xfrm flipH="1">
              <a:off x="6977201" y="4646738"/>
              <a:ext cx="827604" cy="304563"/>
              <a:chOff x="-5976328" y="330075"/>
              <a:chExt cx="4618324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976328" y="330142"/>
                <a:ext cx="2954508" cy="169950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-3057501" y="330075"/>
                <a:ext cx="1699497" cy="1699502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8575030" y="4636500"/>
            <a:ext cx="500952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19" name="Google Shape;170;p10"/>
          <p:cNvSpPr/>
          <p:nvPr userDrawn="1"/>
        </p:nvSpPr>
        <p:spPr>
          <a:xfrm flipH="1">
            <a:off x="54981" y="190800"/>
            <a:ext cx="304550" cy="30455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1;p8"/>
          <p:cNvSpPr txBox="1">
            <a:spLocks noGrp="1"/>
          </p:cNvSpPr>
          <p:nvPr>
            <p:ph type="title"/>
          </p:nvPr>
        </p:nvSpPr>
        <p:spPr>
          <a:xfrm>
            <a:off x="329930" y="175020"/>
            <a:ext cx="3271806" cy="344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45627" cy="5143500"/>
          </a:xfrm>
          <a:prstGeom prst="rect">
            <a:avLst/>
          </a:prstGeom>
        </p:spPr>
      </p:pic>
      <p:sp>
        <p:nvSpPr>
          <p:cNvPr id="3" name="Google Shape;10;p2"/>
          <p:cNvSpPr/>
          <p:nvPr userDrawn="1"/>
        </p:nvSpPr>
        <p:spPr>
          <a:xfrm>
            <a:off x="2271171" y="657775"/>
            <a:ext cx="1265155" cy="432900"/>
          </a:xfrm>
          <a:prstGeom prst="triangle">
            <a:avLst>
              <a:gd name="adj" fmla="val 39716"/>
            </a:avLst>
          </a:prstGeom>
          <a:pattFill prst="openDmnd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" name="Google Shape;11;p2"/>
          <p:cNvGrpSpPr/>
          <p:nvPr userDrawn="1"/>
        </p:nvGrpSpPr>
        <p:grpSpPr>
          <a:xfrm flipH="1">
            <a:off x="2195736" y="-7088"/>
            <a:ext cx="6948264" cy="5150588"/>
            <a:chOff x="939581" y="-7088"/>
            <a:chExt cx="7721817" cy="5150588"/>
          </a:xfrm>
          <a:pattFill prst="wdUpDiag">
            <a:fgClr>
              <a:schemeClr val="accent5"/>
            </a:fgClr>
            <a:bgClr>
              <a:schemeClr val="accent5">
                <a:lumMod val="75000"/>
              </a:schemeClr>
            </a:bgClr>
          </a:pattFill>
        </p:grpSpPr>
        <p:sp>
          <p:nvSpPr>
            <p:cNvPr id="5" name="Google Shape;12;p2"/>
            <p:cNvSpPr/>
            <p:nvPr/>
          </p:nvSpPr>
          <p:spPr>
            <a:xfrm>
              <a:off x="939581" y="0"/>
              <a:ext cx="2585419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" name="Google Shape;14;p2"/>
          <p:cNvGrpSpPr/>
          <p:nvPr userDrawn="1"/>
        </p:nvGrpSpPr>
        <p:grpSpPr>
          <a:xfrm rot="10800000">
            <a:off x="2271172" y="1090757"/>
            <a:ext cx="6872827" cy="2961976"/>
            <a:chOff x="-6081791" y="-4493254"/>
            <a:chExt cx="17387346" cy="6522738"/>
          </a:xfrm>
        </p:grpSpPr>
        <p:sp>
          <p:nvSpPr>
            <p:cNvPr id="8" name="Google Shape;15;p2"/>
            <p:cNvSpPr/>
            <p:nvPr/>
          </p:nvSpPr>
          <p:spPr>
            <a:xfrm>
              <a:off x="-6081791" y="-4493115"/>
              <a:ext cx="10872152" cy="65225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9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" name="Google Shape;17;p2"/>
          <p:cNvGrpSpPr/>
          <p:nvPr userDrawn="1"/>
        </p:nvGrpSpPr>
        <p:grpSpPr>
          <a:xfrm flipH="1">
            <a:off x="2" y="4494848"/>
            <a:ext cx="6948262" cy="432996"/>
            <a:chOff x="5582265" y="4646738"/>
            <a:chExt cx="6222413" cy="432996"/>
          </a:xfrm>
          <a:solidFill>
            <a:schemeClr val="accent4"/>
          </a:solidFill>
        </p:grpSpPr>
        <p:sp>
          <p:nvSpPr>
            <p:cNvPr id="11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296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9;p2"/>
            <p:cNvGrpSpPr/>
            <p:nvPr/>
          </p:nvGrpSpPr>
          <p:grpSpPr>
            <a:xfrm flipH="1">
              <a:off x="5585232" y="4646738"/>
              <a:ext cx="6219446" cy="304551"/>
              <a:chOff x="-28297060" y="330075"/>
              <a:chExt cx="34706735" cy="1699506"/>
            </a:xfrm>
            <a:grpFill/>
          </p:grpSpPr>
          <p:sp>
            <p:nvSpPr>
              <p:cNvPr id="13" name="Google Shape;20;p2"/>
              <p:cNvSpPr/>
              <p:nvPr/>
            </p:nvSpPr>
            <p:spPr>
              <a:xfrm>
                <a:off x="-28297060" y="330081"/>
                <a:ext cx="33046317" cy="1699500"/>
              </a:xfrm>
              <a:prstGeom prst="rect">
                <a:avLst/>
              </a:prstGeom>
              <a:pattFill prst="smGrid">
                <a:fgClr>
                  <a:schemeClr val="accent4"/>
                </a:fgClr>
                <a:bgClr>
                  <a:schemeClr val="accent4">
                    <a:lumMod val="75000"/>
                  </a:schemeClr>
                </a:bgClr>
              </a:patt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pattFill prst="smGrid">
                <a:fgClr>
                  <a:schemeClr val="accent4"/>
                </a:fgClr>
                <a:bgClr>
                  <a:schemeClr val="accent4">
                    <a:lumMod val="75000"/>
                  </a:schemeClr>
                </a:bgClr>
              </a:patt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81762" y="1419622"/>
            <a:ext cx="5479602" cy="1008112"/>
          </a:xfrm>
        </p:spPr>
        <p:txBody>
          <a:bodyPr anchor="ctr" anchorCtr="0">
            <a:normAutofit/>
          </a:bodyPr>
          <a:lstStyle>
            <a:lvl1pPr algn="ctr">
              <a:defRPr sz="2400" cap="all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5813756" y="2564662"/>
            <a:ext cx="1314528" cy="1286881"/>
            <a:chOff x="287524" y="223133"/>
            <a:chExt cx="1692187" cy="1656597"/>
          </a:xfrm>
        </p:grpSpPr>
        <p:sp>
          <p:nvSpPr>
            <p:cNvPr id="16" name="TextBox 15"/>
            <p:cNvSpPr txBox="1"/>
            <p:nvPr userDrawn="1"/>
          </p:nvSpPr>
          <p:spPr>
            <a:xfrm rot="16200000">
              <a:off x="323521" y="231490"/>
              <a:ext cx="1628950" cy="161223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Circle">
                <a:avLst>
                  <a:gd name="adj" fmla="val 10814553"/>
                </a:avLst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bg1"/>
                  </a:solidFill>
                  <a:latin typeface="Candara" pitchFamily="34" charset="0"/>
                  <a:cs typeface="Helvetica" pitchFamily="34" charset="0"/>
                </a:rPr>
                <a:t>Академия Федеральной Службы Охраны</a:t>
              </a:r>
              <a:endParaRPr lang="en-US" sz="900" b="0" cap="all" dirty="0" smtClean="0">
                <a:solidFill>
                  <a:schemeClr val="bg1"/>
                </a:solidFill>
                <a:latin typeface="Candara" pitchFamily="34" charset="0"/>
                <a:cs typeface="Helvetica" pitchFamily="34" charset="0"/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3079" y="444493"/>
              <a:ext cx="966905" cy="1228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Шестиугольник 17"/>
            <p:cNvSpPr>
              <a:spLocks/>
            </p:cNvSpPr>
            <p:nvPr userDrawn="1"/>
          </p:nvSpPr>
          <p:spPr>
            <a:xfrm>
              <a:off x="331877" y="1347622"/>
              <a:ext cx="54000" cy="5400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287524" y="267494"/>
              <a:ext cx="1692187" cy="161223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bg1"/>
                  </a:solidFill>
                  <a:latin typeface="Candara" pitchFamily="34" charset="0"/>
                  <a:cs typeface="Helvetica" pitchFamily="34" charset="0"/>
                </a:rPr>
                <a:t>Российской Федерации</a:t>
              </a:r>
              <a:r>
                <a:rPr lang="en-US" sz="900" b="0" cap="all" dirty="0" smtClean="0">
                  <a:solidFill>
                    <a:schemeClr val="bg1"/>
                  </a:solidFill>
                  <a:latin typeface="Candara" pitchFamily="34" charset="0"/>
                  <a:cs typeface="Helvetica" pitchFamily="34" charset="0"/>
                </a:rPr>
                <a:t> </a:t>
              </a:r>
            </a:p>
          </p:txBody>
        </p:sp>
        <p:sp>
          <p:nvSpPr>
            <p:cNvPr id="20" name="Шестиугольник 19"/>
            <p:cNvSpPr>
              <a:spLocks/>
            </p:cNvSpPr>
            <p:nvPr userDrawn="1"/>
          </p:nvSpPr>
          <p:spPr>
            <a:xfrm>
              <a:off x="1871700" y="1347614"/>
              <a:ext cx="54000" cy="5400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106365" y="4483606"/>
            <a:ext cx="5832140" cy="392400"/>
          </a:xfrm>
          <a:prstGeom prst="rect">
            <a:avLst/>
          </a:prstGeom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72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pattFill prst="wdUpDiag">
          <a:fgClr>
            <a:schemeClr val="accent5"/>
          </a:fgClr>
          <a:bgClr>
            <a:schemeClr val="accent5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;p3"/>
          <p:cNvSpPr/>
          <p:nvPr userDrawn="1"/>
        </p:nvSpPr>
        <p:spPr>
          <a:xfrm>
            <a:off x="-7626" y="-17232"/>
            <a:ext cx="7964001" cy="3161094"/>
          </a:xfrm>
          <a:custGeom>
            <a:avLst/>
            <a:gdLst>
              <a:gd name="connsiteX0" fmla="*/ 0 w 889200"/>
              <a:gd name="connsiteY0" fmla="*/ 296400 h 296400"/>
              <a:gd name="connsiteX1" fmla="*/ 288323 w 889200"/>
              <a:gd name="connsiteY1" fmla="*/ 0 h 296400"/>
              <a:gd name="connsiteX2" fmla="*/ 889200 w 889200"/>
              <a:gd name="connsiteY2" fmla="*/ 296400 h 296400"/>
              <a:gd name="connsiteX3" fmla="*/ 0 w 889200"/>
              <a:gd name="connsiteY3" fmla="*/ 296400 h 296400"/>
              <a:gd name="connsiteX0" fmla="*/ 0 w 889200"/>
              <a:gd name="connsiteY0" fmla="*/ 283611 h 283611"/>
              <a:gd name="connsiteX1" fmla="*/ 249956 w 889200"/>
              <a:gd name="connsiteY1" fmla="*/ 0 h 283611"/>
              <a:gd name="connsiteX2" fmla="*/ 889200 w 889200"/>
              <a:gd name="connsiteY2" fmla="*/ 283611 h 283611"/>
              <a:gd name="connsiteX3" fmla="*/ 0 w 889200"/>
              <a:gd name="connsiteY3" fmla="*/ 283611 h 283611"/>
              <a:gd name="connsiteX0" fmla="*/ 7033272 w 7922472"/>
              <a:gd name="connsiteY0" fmla="*/ 3161094 h 3161094"/>
              <a:gd name="connsiteX1" fmla="*/ 0 w 7922472"/>
              <a:gd name="connsiteY1" fmla="*/ 0 h 3161094"/>
              <a:gd name="connsiteX2" fmla="*/ 7922472 w 7922472"/>
              <a:gd name="connsiteY2" fmla="*/ 3161094 h 3161094"/>
              <a:gd name="connsiteX3" fmla="*/ 7033272 w 7922472"/>
              <a:gd name="connsiteY3" fmla="*/ 3161094 h 3161094"/>
              <a:gd name="connsiteX0" fmla="*/ 12215 w 7922472"/>
              <a:gd name="connsiteY0" fmla="*/ 3154700 h 3161094"/>
              <a:gd name="connsiteX1" fmla="*/ 0 w 7922472"/>
              <a:gd name="connsiteY1" fmla="*/ 0 h 3161094"/>
              <a:gd name="connsiteX2" fmla="*/ 7922472 w 7922472"/>
              <a:gd name="connsiteY2" fmla="*/ 3161094 h 3161094"/>
              <a:gd name="connsiteX3" fmla="*/ 12215 w 7922472"/>
              <a:gd name="connsiteY3" fmla="*/ 3154700 h 3161094"/>
              <a:gd name="connsiteX0" fmla="*/ 706 w 7930065"/>
              <a:gd name="connsiteY0" fmla="*/ 3154700 h 3161094"/>
              <a:gd name="connsiteX1" fmla="*/ 7593 w 7930065"/>
              <a:gd name="connsiteY1" fmla="*/ 0 h 3161094"/>
              <a:gd name="connsiteX2" fmla="*/ 7930065 w 7930065"/>
              <a:gd name="connsiteY2" fmla="*/ 3161094 h 3161094"/>
              <a:gd name="connsiteX3" fmla="*/ 706 w 7930065"/>
              <a:gd name="connsiteY3" fmla="*/ 3154700 h 316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0065" h="3161094">
                <a:moveTo>
                  <a:pt x="706" y="3154700"/>
                </a:moveTo>
                <a:cubicBezTo>
                  <a:pt x="-3366" y="2103133"/>
                  <a:pt x="11665" y="1051567"/>
                  <a:pt x="7593" y="0"/>
                </a:cubicBezTo>
                <a:lnTo>
                  <a:pt x="7930065" y="3161094"/>
                </a:lnTo>
                <a:lnTo>
                  <a:pt x="706" y="3154700"/>
                </a:lnTo>
                <a:close/>
              </a:path>
            </a:pathLst>
          </a:custGeom>
          <a:pattFill prst="openDmnd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395536" y="987574"/>
            <a:ext cx="1314528" cy="1286881"/>
            <a:chOff x="7589566" y="168745"/>
            <a:chExt cx="1314528" cy="1286881"/>
          </a:xfrm>
        </p:grpSpPr>
        <p:sp>
          <p:nvSpPr>
            <p:cNvPr id="10" name="TextBox 9"/>
            <p:cNvSpPr txBox="1"/>
            <p:nvPr userDrawn="1"/>
          </p:nvSpPr>
          <p:spPr>
            <a:xfrm rot="16200000">
              <a:off x="7617529" y="175237"/>
              <a:ext cx="1265404" cy="125242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Circle">
                <a:avLst>
                  <a:gd name="adj" fmla="val 10814553"/>
                </a:avLst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accent1"/>
                  </a:solidFill>
                  <a:latin typeface="Candara" pitchFamily="34" charset="0"/>
                  <a:cs typeface="Helvetica" pitchFamily="34" charset="0"/>
                </a:rPr>
                <a:t>Академия Федеральной Службы Охраны</a:t>
              </a:r>
              <a:endParaRPr lang="en-US" sz="900" b="0" cap="all" dirty="0" smtClean="0">
                <a:solidFill>
                  <a:schemeClr val="accent1"/>
                </a:solidFill>
                <a:latin typeface="Candara" pitchFamily="34" charset="0"/>
                <a:cs typeface="Helvetica" pitchFamily="34" charset="0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58001" y="340702"/>
              <a:ext cx="751113" cy="95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Шестиугольник 11"/>
            <p:cNvSpPr>
              <a:spLocks/>
            </p:cNvSpPr>
            <p:nvPr userDrawn="1"/>
          </p:nvSpPr>
          <p:spPr>
            <a:xfrm>
              <a:off x="7624020" y="1042273"/>
              <a:ext cx="41948" cy="4194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7589566" y="203206"/>
              <a:ext cx="1314528" cy="125242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accent1"/>
                  </a:solidFill>
                  <a:latin typeface="Candara" pitchFamily="34" charset="0"/>
                  <a:cs typeface="Helvetica" pitchFamily="34" charset="0"/>
                </a:rPr>
                <a:t>Российской Федерации</a:t>
              </a:r>
              <a:r>
                <a:rPr lang="en-US" sz="900" b="0" cap="all" dirty="0" smtClean="0">
                  <a:solidFill>
                    <a:schemeClr val="accent1"/>
                  </a:solidFill>
                  <a:latin typeface="Candara" pitchFamily="34" charset="0"/>
                  <a:cs typeface="Helvetica" pitchFamily="34" charset="0"/>
                </a:rPr>
                <a:t> </a:t>
              </a:r>
            </a:p>
          </p:txBody>
        </p:sp>
        <p:sp>
          <p:nvSpPr>
            <p:cNvPr id="14" name="Шестиугольник 13"/>
            <p:cNvSpPr>
              <a:spLocks/>
            </p:cNvSpPr>
            <p:nvPr userDrawn="1"/>
          </p:nvSpPr>
          <p:spPr>
            <a:xfrm>
              <a:off x="8820189" y="1042267"/>
              <a:ext cx="41948" cy="4194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그림 개체 틀 16">
            <a:extLst>
              <a:ext uri="{FF2B5EF4-FFF2-40B4-BE49-F238E27FC236}">
                <a16:creationId xmlns:a16="http://schemas.microsoft.com/office/drawing/2014/main" xmlns="" id="{07163F96-C234-481E-88AF-E4A1C0E9A1DC}"/>
              </a:ext>
            </a:extLst>
          </p:cNvPr>
          <p:cNvSpPr txBox="1">
            <a:spLocks/>
          </p:cNvSpPr>
          <p:nvPr userDrawn="1"/>
        </p:nvSpPr>
        <p:spPr>
          <a:xfrm>
            <a:off x="1691680" y="1"/>
            <a:ext cx="7451836" cy="5163993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6949524 w 8396198"/>
              <a:gd name="connsiteY5" fmla="*/ 1907550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7502757 w 8396198"/>
              <a:gd name="connsiteY10" fmla="*/ 0 h 6460303"/>
              <a:gd name="connsiteX11" fmla="*/ 6516179 w 8396198"/>
              <a:gd name="connsiteY11" fmla="*/ 0 h 6460303"/>
              <a:gd name="connsiteX12" fmla="*/ 7411525 w 8396198"/>
              <a:gd name="connsiteY12" fmla="*/ 0 h 6460303"/>
              <a:gd name="connsiteX13" fmla="*/ 2805577 w 8396198"/>
              <a:gd name="connsiteY13" fmla="*/ 6066627 h 6460303"/>
              <a:gd name="connsiteX14" fmla="*/ 2305992 w 8396198"/>
              <a:gd name="connsiteY14" fmla="*/ 6135001 h 6460303"/>
              <a:gd name="connsiteX15" fmla="*/ 2305993 w 8396198"/>
              <a:gd name="connsiteY15" fmla="*/ 6135001 h 6460303"/>
              <a:gd name="connsiteX16" fmla="*/ 2237619 w 8396198"/>
              <a:gd name="connsiteY16" fmla="*/ 5635416 h 6460303"/>
              <a:gd name="connsiteX17" fmla="*/ 6516179 w 8396198"/>
              <a:gd name="connsiteY17" fmla="*/ 0 h 6460303"/>
              <a:gd name="connsiteX18" fmla="*/ 5529597 w 8396198"/>
              <a:gd name="connsiteY18" fmla="*/ 0 h 6460303"/>
              <a:gd name="connsiteX19" fmla="*/ 6424943 w 8396198"/>
              <a:gd name="connsiteY19" fmla="*/ 0 h 6460303"/>
              <a:gd name="connsiteX20" fmla="*/ 2484768 w 8396198"/>
              <a:gd name="connsiteY20" fmla="*/ 5189719 h 6460303"/>
              <a:gd name="connsiteX21" fmla="*/ 2046796 w 8396198"/>
              <a:gd name="connsiteY21" fmla="*/ 5295775 h 6460303"/>
              <a:gd name="connsiteX22" fmla="*/ 1985184 w 8396198"/>
              <a:gd name="connsiteY22" fmla="*/ 5258093 h 6460303"/>
              <a:gd name="connsiteX23" fmla="*/ 1932333 w 8396198"/>
              <a:gd name="connsiteY23" fmla="*/ 5208872 h 6460303"/>
              <a:gd name="connsiteX24" fmla="*/ 1916810 w 8396198"/>
              <a:gd name="connsiteY24" fmla="*/ 4758508 h 6460303"/>
              <a:gd name="connsiteX25" fmla="*/ 5529597 w 8396198"/>
              <a:gd name="connsiteY25" fmla="*/ 0 h 6460303"/>
              <a:gd name="connsiteX26" fmla="*/ 4543018 w 8396198"/>
              <a:gd name="connsiteY26" fmla="*/ 0 h 6460303"/>
              <a:gd name="connsiteX27" fmla="*/ 5438364 w 8396198"/>
              <a:gd name="connsiteY27" fmla="*/ 0 h 6460303"/>
              <a:gd name="connsiteX28" fmla="*/ 640552 w 8396198"/>
              <a:gd name="connsiteY28" fmla="*/ 6319336 h 6460303"/>
              <a:gd name="connsiteX29" fmla="*/ 140967 w 8396198"/>
              <a:gd name="connsiteY29" fmla="*/ 6387711 h 6460303"/>
              <a:gd name="connsiteX30" fmla="*/ 140968 w 8396198"/>
              <a:gd name="connsiteY30" fmla="*/ 6387711 h 6460303"/>
              <a:gd name="connsiteX31" fmla="*/ 72594 w 8396198"/>
              <a:gd name="connsiteY31" fmla="*/ 5888126 h 6460303"/>
              <a:gd name="connsiteX32" fmla="*/ 4543018 w 8396198"/>
              <a:gd name="connsiteY32" fmla="*/ 0 h 6460303"/>
              <a:gd name="connsiteX33" fmla="*/ 3556436 w 8396198"/>
              <a:gd name="connsiteY33" fmla="*/ 0 h 6460303"/>
              <a:gd name="connsiteX34" fmla="*/ 4451782 w 8396198"/>
              <a:gd name="connsiteY34" fmla="*/ 0 h 6460303"/>
              <a:gd name="connsiteX35" fmla="*/ 711634 w 8396198"/>
              <a:gd name="connsiteY35" fmla="*/ 4926258 h 6460303"/>
              <a:gd name="connsiteX36" fmla="*/ 212049 w 8396198"/>
              <a:gd name="connsiteY36" fmla="*/ 4994633 h 6460303"/>
              <a:gd name="connsiteX37" fmla="*/ 212050 w 8396198"/>
              <a:gd name="connsiteY37" fmla="*/ 4994633 h 6460303"/>
              <a:gd name="connsiteX38" fmla="*/ 143675 w 8396198"/>
              <a:gd name="connsiteY38" fmla="*/ 4495047 h 6460303"/>
              <a:gd name="connsiteX39" fmla="*/ 3556436 w 8396198"/>
              <a:gd name="connsiteY39" fmla="*/ 0 h 6460303"/>
              <a:gd name="connsiteX40" fmla="*/ 2569856 w 8396198"/>
              <a:gd name="connsiteY40" fmla="*/ 0 h 6460303"/>
              <a:gd name="connsiteX41" fmla="*/ 3465201 w 8396198"/>
              <a:gd name="connsiteY41" fmla="*/ 0 h 6460303"/>
              <a:gd name="connsiteX42" fmla="*/ 1054005 w 8396198"/>
              <a:gd name="connsiteY42" fmla="*/ 3175856 h 6460303"/>
              <a:gd name="connsiteX43" fmla="*/ 554420 w 8396198"/>
              <a:gd name="connsiteY43" fmla="*/ 3244231 h 6460303"/>
              <a:gd name="connsiteX44" fmla="*/ 554421 w 8396198"/>
              <a:gd name="connsiteY44" fmla="*/ 3244231 h 6460303"/>
              <a:gd name="connsiteX45" fmla="*/ 486047 w 8396198"/>
              <a:gd name="connsiteY45" fmla="*/ 2744646 h 6460303"/>
              <a:gd name="connsiteX46" fmla="*/ 2569856 w 8396198"/>
              <a:gd name="connsiteY46" fmla="*/ 0 h 6460303"/>
              <a:gd name="connsiteX47" fmla="*/ 1583274 w 8396198"/>
              <a:gd name="connsiteY47" fmla="*/ 0 h 6460303"/>
              <a:gd name="connsiteX48" fmla="*/ 2478619 w 8396198"/>
              <a:gd name="connsiteY48" fmla="*/ 0 h 6460303"/>
              <a:gd name="connsiteX49" fmla="*/ 935829 w 8396198"/>
              <a:gd name="connsiteY49" fmla="*/ 2032053 h 6460303"/>
              <a:gd name="connsiteX50" fmla="*/ 436245 w 8396198"/>
              <a:gd name="connsiteY50" fmla="*/ 2100428 h 6460303"/>
              <a:gd name="connsiteX51" fmla="*/ 436245 w 8396198"/>
              <a:gd name="connsiteY51" fmla="*/ 2100427 h 6460303"/>
              <a:gd name="connsiteX52" fmla="*/ 367872 w 8396198"/>
              <a:gd name="connsiteY52" fmla="*/ 1600843 h 6460303"/>
              <a:gd name="connsiteX53" fmla="*/ 1583274 w 8396198"/>
              <a:gd name="connsiteY53" fmla="*/ 0 h 6460303"/>
              <a:gd name="connsiteX54" fmla="*/ 596693 w 8396198"/>
              <a:gd name="connsiteY54" fmla="*/ 0 h 6460303"/>
              <a:gd name="connsiteX55" fmla="*/ 1492038 w 8396198"/>
              <a:gd name="connsiteY55" fmla="*/ 0 h 6460303"/>
              <a:gd name="connsiteX56" fmla="*/ 850966 w 8396198"/>
              <a:gd name="connsiteY56" fmla="*/ 844373 h 6460303"/>
              <a:gd name="connsiteX57" fmla="*/ 351382 w 8396198"/>
              <a:gd name="connsiteY57" fmla="*/ 912748 h 6460303"/>
              <a:gd name="connsiteX58" fmla="*/ 351383 w 8396198"/>
              <a:gd name="connsiteY58" fmla="*/ 912748 h 6460303"/>
              <a:gd name="connsiteX59" fmla="*/ 283008 w 8396198"/>
              <a:gd name="connsiteY59" fmla="*/ 413163 h 6460303"/>
              <a:gd name="connsiteX60" fmla="*/ 596693 w 8396198"/>
              <a:gd name="connsiteY60" fmla="*/ 0 h 6460303"/>
              <a:gd name="connsiteX0" fmla="*/ 1985184 w 7502757"/>
              <a:gd name="connsiteY0" fmla="*/ 5258093 h 6460303"/>
              <a:gd name="connsiteX1" fmla="*/ 1985184 w 7502757"/>
              <a:gd name="connsiteY1" fmla="*/ 5258093 h 6460303"/>
              <a:gd name="connsiteX2" fmla="*/ 1985184 w 7502757"/>
              <a:gd name="connsiteY2" fmla="*/ 5258093 h 6460303"/>
              <a:gd name="connsiteX3" fmla="*/ 7502757 w 7502757"/>
              <a:gd name="connsiteY3" fmla="*/ 0 h 6460303"/>
              <a:gd name="connsiteX4" fmla="*/ 7429884 w 7502757"/>
              <a:gd name="connsiteY4" fmla="*/ 1269060 h 6460303"/>
              <a:gd name="connsiteX5" fmla="*/ 6949524 w 7502757"/>
              <a:gd name="connsiteY5" fmla="*/ 1907550 h 6460303"/>
              <a:gd name="connsiteX6" fmla="*/ 4763857 w 7502757"/>
              <a:gd name="connsiteY6" fmla="*/ 4786769 h 6460303"/>
              <a:gd name="connsiteX7" fmla="*/ 4264272 w 7502757"/>
              <a:gd name="connsiteY7" fmla="*/ 4855144 h 6460303"/>
              <a:gd name="connsiteX8" fmla="*/ 4264273 w 7502757"/>
              <a:gd name="connsiteY8" fmla="*/ 4855143 h 6460303"/>
              <a:gd name="connsiteX9" fmla="*/ 4195899 w 7502757"/>
              <a:gd name="connsiteY9" fmla="*/ 4355559 h 6460303"/>
              <a:gd name="connsiteX10" fmla="*/ 7502757 w 7502757"/>
              <a:gd name="connsiteY10" fmla="*/ 0 h 6460303"/>
              <a:gd name="connsiteX11" fmla="*/ 6516179 w 7502757"/>
              <a:gd name="connsiteY11" fmla="*/ 0 h 6460303"/>
              <a:gd name="connsiteX12" fmla="*/ 7411525 w 7502757"/>
              <a:gd name="connsiteY12" fmla="*/ 0 h 6460303"/>
              <a:gd name="connsiteX13" fmla="*/ 2805577 w 7502757"/>
              <a:gd name="connsiteY13" fmla="*/ 6066627 h 6460303"/>
              <a:gd name="connsiteX14" fmla="*/ 2305992 w 7502757"/>
              <a:gd name="connsiteY14" fmla="*/ 6135001 h 6460303"/>
              <a:gd name="connsiteX15" fmla="*/ 2305993 w 7502757"/>
              <a:gd name="connsiteY15" fmla="*/ 6135001 h 6460303"/>
              <a:gd name="connsiteX16" fmla="*/ 2237619 w 7502757"/>
              <a:gd name="connsiteY16" fmla="*/ 5635416 h 6460303"/>
              <a:gd name="connsiteX17" fmla="*/ 6516179 w 7502757"/>
              <a:gd name="connsiteY17" fmla="*/ 0 h 6460303"/>
              <a:gd name="connsiteX18" fmla="*/ 5529597 w 7502757"/>
              <a:gd name="connsiteY18" fmla="*/ 0 h 6460303"/>
              <a:gd name="connsiteX19" fmla="*/ 6424943 w 7502757"/>
              <a:gd name="connsiteY19" fmla="*/ 0 h 6460303"/>
              <a:gd name="connsiteX20" fmla="*/ 2484768 w 7502757"/>
              <a:gd name="connsiteY20" fmla="*/ 5189719 h 6460303"/>
              <a:gd name="connsiteX21" fmla="*/ 2046796 w 7502757"/>
              <a:gd name="connsiteY21" fmla="*/ 5295775 h 6460303"/>
              <a:gd name="connsiteX22" fmla="*/ 1985184 w 7502757"/>
              <a:gd name="connsiteY22" fmla="*/ 5258093 h 6460303"/>
              <a:gd name="connsiteX23" fmla="*/ 1932333 w 7502757"/>
              <a:gd name="connsiteY23" fmla="*/ 5208872 h 6460303"/>
              <a:gd name="connsiteX24" fmla="*/ 1916810 w 7502757"/>
              <a:gd name="connsiteY24" fmla="*/ 4758508 h 6460303"/>
              <a:gd name="connsiteX25" fmla="*/ 5529597 w 7502757"/>
              <a:gd name="connsiteY25" fmla="*/ 0 h 6460303"/>
              <a:gd name="connsiteX26" fmla="*/ 4543018 w 7502757"/>
              <a:gd name="connsiteY26" fmla="*/ 0 h 6460303"/>
              <a:gd name="connsiteX27" fmla="*/ 5438364 w 7502757"/>
              <a:gd name="connsiteY27" fmla="*/ 0 h 6460303"/>
              <a:gd name="connsiteX28" fmla="*/ 640552 w 7502757"/>
              <a:gd name="connsiteY28" fmla="*/ 6319336 h 6460303"/>
              <a:gd name="connsiteX29" fmla="*/ 140967 w 7502757"/>
              <a:gd name="connsiteY29" fmla="*/ 6387711 h 6460303"/>
              <a:gd name="connsiteX30" fmla="*/ 140968 w 7502757"/>
              <a:gd name="connsiteY30" fmla="*/ 6387711 h 6460303"/>
              <a:gd name="connsiteX31" fmla="*/ 72594 w 7502757"/>
              <a:gd name="connsiteY31" fmla="*/ 5888126 h 6460303"/>
              <a:gd name="connsiteX32" fmla="*/ 4543018 w 7502757"/>
              <a:gd name="connsiteY32" fmla="*/ 0 h 6460303"/>
              <a:gd name="connsiteX33" fmla="*/ 3556436 w 7502757"/>
              <a:gd name="connsiteY33" fmla="*/ 0 h 6460303"/>
              <a:gd name="connsiteX34" fmla="*/ 4451782 w 7502757"/>
              <a:gd name="connsiteY34" fmla="*/ 0 h 6460303"/>
              <a:gd name="connsiteX35" fmla="*/ 711634 w 7502757"/>
              <a:gd name="connsiteY35" fmla="*/ 4926258 h 6460303"/>
              <a:gd name="connsiteX36" fmla="*/ 212049 w 7502757"/>
              <a:gd name="connsiteY36" fmla="*/ 4994633 h 6460303"/>
              <a:gd name="connsiteX37" fmla="*/ 212050 w 7502757"/>
              <a:gd name="connsiteY37" fmla="*/ 4994633 h 6460303"/>
              <a:gd name="connsiteX38" fmla="*/ 143675 w 7502757"/>
              <a:gd name="connsiteY38" fmla="*/ 4495047 h 6460303"/>
              <a:gd name="connsiteX39" fmla="*/ 3556436 w 7502757"/>
              <a:gd name="connsiteY39" fmla="*/ 0 h 6460303"/>
              <a:gd name="connsiteX40" fmla="*/ 2569856 w 7502757"/>
              <a:gd name="connsiteY40" fmla="*/ 0 h 6460303"/>
              <a:gd name="connsiteX41" fmla="*/ 3465201 w 7502757"/>
              <a:gd name="connsiteY41" fmla="*/ 0 h 6460303"/>
              <a:gd name="connsiteX42" fmla="*/ 1054005 w 7502757"/>
              <a:gd name="connsiteY42" fmla="*/ 3175856 h 6460303"/>
              <a:gd name="connsiteX43" fmla="*/ 554420 w 7502757"/>
              <a:gd name="connsiteY43" fmla="*/ 3244231 h 6460303"/>
              <a:gd name="connsiteX44" fmla="*/ 554421 w 7502757"/>
              <a:gd name="connsiteY44" fmla="*/ 3244231 h 6460303"/>
              <a:gd name="connsiteX45" fmla="*/ 486047 w 7502757"/>
              <a:gd name="connsiteY45" fmla="*/ 2744646 h 6460303"/>
              <a:gd name="connsiteX46" fmla="*/ 2569856 w 7502757"/>
              <a:gd name="connsiteY46" fmla="*/ 0 h 6460303"/>
              <a:gd name="connsiteX47" fmla="*/ 1583274 w 7502757"/>
              <a:gd name="connsiteY47" fmla="*/ 0 h 6460303"/>
              <a:gd name="connsiteX48" fmla="*/ 2478619 w 7502757"/>
              <a:gd name="connsiteY48" fmla="*/ 0 h 6460303"/>
              <a:gd name="connsiteX49" fmla="*/ 935829 w 7502757"/>
              <a:gd name="connsiteY49" fmla="*/ 2032053 h 6460303"/>
              <a:gd name="connsiteX50" fmla="*/ 436245 w 7502757"/>
              <a:gd name="connsiteY50" fmla="*/ 2100428 h 6460303"/>
              <a:gd name="connsiteX51" fmla="*/ 436245 w 7502757"/>
              <a:gd name="connsiteY51" fmla="*/ 2100427 h 6460303"/>
              <a:gd name="connsiteX52" fmla="*/ 367872 w 7502757"/>
              <a:gd name="connsiteY52" fmla="*/ 1600843 h 6460303"/>
              <a:gd name="connsiteX53" fmla="*/ 1583274 w 7502757"/>
              <a:gd name="connsiteY53" fmla="*/ 0 h 6460303"/>
              <a:gd name="connsiteX54" fmla="*/ 596693 w 7502757"/>
              <a:gd name="connsiteY54" fmla="*/ 0 h 6460303"/>
              <a:gd name="connsiteX55" fmla="*/ 1492038 w 7502757"/>
              <a:gd name="connsiteY55" fmla="*/ 0 h 6460303"/>
              <a:gd name="connsiteX56" fmla="*/ 850966 w 7502757"/>
              <a:gd name="connsiteY56" fmla="*/ 844373 h 6460303"/>
              <a:gd name="connsiteX57" fmla="*/ 351382 w 7502757"/>
              <a:gd name="connsiteY57" fmla="*/ 912748 h 6460303"/>
              <a:gd name="connsiteX58" fmla="*/ 351383 w 7502757"/>
              <a:gd name="connsiteY58" fmla="*/ 912748 h 6460303"/>
              <a:gd name="connsiteX59" fmla="*/ 283008 w 7502757"/>
              <a:gd name="connsiteY59" fmla="*/ 413163 h 6460303"/>
              <a:gd name="connsiteX60" fmla="*/ 596693 w 7502757"/>
              <a:gd name="connsiteY60" fmla="*/ 0 h 6460303"/>
              <a:gd name="connsiteX0" fmla="*/ 1985184 w 7429884"/>
              <a:gd name="connsiteY0" fmla="*/ 5258093 h 6460303"/>
              <a:gd name="connsiteX1" fmla="*/ 1985184 w 7429884"/>
              <a:gd name="connsiteY1" fmla="*/ 5258093 h 6460303"/>
              <a:gd name="connsiteX2" fmla="*/ 1985184 w 7429884"/>
              <a:gd name="connsiteY2" fmla="*/ 5258093 h 6460303"/>
              <a:gd name="connsiteX3" fmla="*/ 7426781 w 7429884"/>
              <a:gd name="connsiteY3" fmla="*/ 101286 h 6460303"/>
              <a:gd name="connsiteX4" fmla="*/ 7429884 w 7429884"/>
              <a:gd name="connsiteY4" fmla="*/ 1269060 h 6460303"/>
              <a:gd name="connsiteX5" fmla="*/ 6949524 w 7429884"/>
              <a:gd name="connsiteY5" fmla="*/ 1907550 h 6460303"/>
              <a:gd name="connsiteX6" fmla="*/ 4763857 w 7429884"/>
              <a:gd name="connsiteY6" fmla="*/ 4786769 h 6460303"/>
              <a:gd name="connsiteX7" fmla="*/ 4264272 w 7429884"/>
              <a:gd name="connsiteY7" fmla="*/ 4855144 h 6460303"/>
              <a:gd name="connsiteX8" fmla="*/ 4264273 w 7429884"/>
              <a:gd name="connsiteY8" fmla="*/ 4855143 h 6460303"/>
              <a:gd name="connsiteX9" fmla="*/ 4195899 w 7429884"/>
              <a:gd name="connsiteY9" fmla="*/ 4355559 h 6460303"/>
              <a:gd name="connsiteX10" fmla="*/ 7426781 w 7429884"/>
              <a:gd name="connsiteY10" fmla="*/ 101286 h 6460303"/>
              <a:gd name="connsiteX11" fmla="*/ 6516179 w 7429884"/>
              <a:gd name="connsiteY11" fmla="*/ 0 h 6460303"/>
              <a:gd name="connsiteX12" fmla="*/ 7411525 w 7429884"/>
              <a:gd name="connsiteY12" fmla="*/ 0 h 6460303"/>
              <a:gd name="connsiteX13" fmla="*/ 2805577 w 7429884"/>
              <a:gd name="connsiteY13" fmla="*/ 6066627 h 6460303"/>
              <a:gd name="connsiteX14" fmla="*/ 2305992 w 7429884"/>
              <a:gd name="connsiteY14" fmla="*/ 6135001 h 6460303"/>
              <a:gd name="connsiteX15" fmla="*/ 2305993 w 7429884"/>
              <a:gd name="connsiteY15" fmla="*/ 6135001 h 6460303"/>
              <a:gd name="connsiteX16" fmla="*/ 2237619 w 7429884"/>
              <a:gd name="connsiteY16" fmla="*/ 5635416 h 6460303"/>
              <a:gd name="connsiteX17" fmla="*/ 6516179 w 7429884"/>
              <a:gd name="connsiteY17" fmla="*/ 0 h 6460303"/>
              <a:gd name="connsiteX18" fmla="*/ 5529597 w 7429884"/>
              <a:gd name="connsiteY18" fmla="*/ 0 h 6460303"/>
              <a:gd name="connsiteX19" fmla="*/ 6424943 w 7429884"/>
              <a:gd name="connsiteY19" fmla="*/ 0 h 6460303"/>
              <a:gd name="connsiteX20" fmla="*/ 2484768 w 7429884"/>
              <a:gd name="connsiteY20" fmla="*/ 5189719 h 6460303"/>
              <a:gd name="connsiteX21" fmla="*/ 2046796 w 7429884"/>
              <a:gd name="connsiteY21" fmla="*/ 5295775 h 6460303"/>
              <a:gd name="connsiteX22" fmla="*/ 1985184 w 7429884"/>
              <a:gd name="connsiteY22" fmla="*/ 5258093 h 6460303"/>
              <a:gd name="connsiteX23" fmla="*/ 1932333 w 7429884"/>
              <a:gd name="connsiteY23" fmla="*/ 5208872 h 6460303"/>
              <a:gd name="connsiteX24" fmla="*/ 1916810 w 7429884"/>
              <a:gd name="connsiteY24" fmla="*/ 4758508 h 6460303"/>
              <a:gd name="connsiteX25" fmla="*/ 5529597 w 7429884"/>
              <a:gd name="connsiteY25" fmla="*/ 0 h 6460303"/>
              <a:gd name="connsiteX26" fmla="*/ 4543018 w 7429884"/>
              <a:gd name="connsiteY26" fmla="*/ 0 h 6460303"/>
              <a:gd name="connsiteX27" fmla="*/ 5438364 w 7429884"/>
              <a:gd name="connsiteY27" fmla="*/ 0 h 6460303"/>
              <a:gd name="connsiteX28" fmla="*/ 640552 w 7429884"/>
              <a:gd name="connsiteY28" fmla="*/ 6319336 h 6460303"/>
              <a:gd name="connsiteX29" fmla="*/ 140967 w 7429884"/>
              <a:gd name="connsiteY29" fmla="*/ 6387711 h 6460303"/>
              <a:gd name="connsiteX30" fmla="*/ 140968 w 7429884"/>
              <a:gd name="connsiteY30" fmla="*/ 6387711 h 6460303"/>
              <a:gd name="connsiteX31" fmla="*/ 72594 w 7429884"/>
              <a:gd name="connsiteY31" fmla="*/ 5888126 h 6460303"/>
              <a:gd name="connsiteX32" fmla="*/ 4543018 w 7429884"/>
              <a:gd name="connsiteY32" fmla="*/ 0 h 6460303"/>
              <a:gd name="connsiteX33" fmla="*/ 3556436 w 7429884"/>
              <a:gd name="connsiteY33" fmla="*/ 0 h 6460303"/>
              <a:gd name="connsiteX34" fmla="*/ 4451782 w 7429884"/>
              <a:gd name="connsiteY34" fmla="*/ 0 h 6460303"/>
              <a:gd name="connsiteX35" fmla="*/ 711634 w 7429884"/>
              <a:gd name="connsiteY35" fmla="*/ 4926258 h 6460303"/>
              <a:gd name="connsiteX36" fmla="*/ 212049 w 7429884"/>
              <a:gd name="connsiteY36" fmla="*/ 4994633 h 6460303"/>
              <a:gd name="connsiteX37" fmla="*/ 212050 w 7429884"/>
              <a:gd name="connsiteY37" fmla="*/ 4994633 h 6460303"/>
              <a:gd name="connsiteX38" fmla="*/ 143675 w 7429884"/>
              <a:gd name="connsiteY38" fmla="*/ 4495047 h 6460303"/>
              <a:gd name="connsiteX39" fmla="*/ 3556436 w 7429884"/>
              <a:gd name="connsiteY39" fmla="*/ 0 h 6460303"/>
              <a:gd name="connsiteX40" fmla="*/ 2569856 w 7429884"/>
              <a:gd name="connsiteY40" fmla="*/ 0 h 6460303"/>
              <a:gd name="connsiteX41" fmla="*/ 3465201 w 7429884"/>
              <a:gd name="connsiteY41" fmla="*/ 0 h 6460303"/>
              <a:gd name="connsiteX42" fmla="*/ 1054005 w 7429884"/>
              <a:gd name="connsiteY42" fmla="*/ 3175856 h 6460303"/>
              <a:gd name="connsiteX43" fmla="*/ 554420 w 7429884"/>
              <a:gd name="connsiteY43" fmla="*/ 3244231 h 6460303"/>
              <a:gd name="connsiteX44" fmla="*/ 554421 w 7429884"/>
              <a:gd name="connsiteY44" fmla="*/ 3244231 h 6460303"/>
              <a:gd name="connsiteX45" fmla="*/ 486047 w 7429884"/>
              <a:gd name="connsiteY45" fmla="*/ 2744646 h 6460303"/>
              <a:gd name="connsiteX46" fmla="*/ 2569856 w 7429884"/>
              <a:gd name="connsiteY46" fmla="*/ 0 h 6460303"/>
              <a:gd name="connsiteX47" fmla="*/ 1583274 w 7429884"/>
              <a:gd name="connsiteY47" fmla="*/ 0 h 6460303"/>
              <a:gd name="connsiteX48" fmla="*/ 2478619 w 7429884"/>
              <a:gd name="connsiteY48" fmla="*/ 0 h 6460303"/>
              <a:gd name="connsiteX49" fmla="*/ 935829 w 7429884"/>
              <a:gd name="connsiteY49" fmla="*/ 2032053 h 6460303"/>
              <a:gd name="connsiteX50" fmla="*/ 436245 w 7429884"/>
              <a:gd name="connsiteY50" fmla="*/ 2100428 h 6460303"/>
              <a:gd name="connsiteX51" fmla="*/ 436245 w 7429884"/>
              <a:gd name="connsiteY51" fmla="*/ 2100427 h 6460303"/>
              <a:gd name="connsiteX52" fmla="*/ 367872 w 7429884"/>
              <a:gd name="connsiteY52" fmla="*/ 1600843 h 6460303"/>
              <a:gd name="connsiteX53" fmla="*/ 1583274 w 7429884"/>
              <a:gd name="connsiteY53" fmla="*/ 0 h 6460303"/>
              <a:gd name="connsiteX54" fmla="*/ 596693 w 7429884"/>
              <a:gd name="connsiteY54" fmla="*/ 0 h 6460303"/>
              <a:gd name="connsiteX55" fmla="*/ 1492038 w 7429884"/>
              <a:gd name="connsiteY55" fmla="*/ 0 h 6460303"/>
              <a:gd name="connsiteX56" fmla="*/ 850966 w 7429884"/>
              <a:gd name="connsiteY56" fmla="*/ 844373 h 6460303"/>
              <a:gd name="connsiteX57" fmla="*/ 351382 w 7429884"/>
              <a:gd name="connsiteY57" fmla="*/ 912748 h 6460303"/>
              <a:gd name="connsiteX58" fmla="*/ 351383 w 7429884"/>
              <a:gd name="connsiteY58" fmla="*/ 912748 h 6460303"/>
              <a:gd name="connsiteX59" fmla="*/ 283008 w 7429884"/>
              <a:gd name="connsiteY59" fmla="*/ 413163 h 6460303"/>
              <a:gd name="connsiteX60" fmla="*/ 596693 w 7429884"/>
              <a:gd name="connsiteY60" fmla="*/ 0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429884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426781" y="101286"/>
                </a:moveTo>
                <a:cubicBezTo>
                  <a:pt x="7427815" y="490544"/>
                  <a:pt x="7428850" y="879802"/>
                  <a:pt x="7429884" y="1269060"/>
                </a:cubicBezTo>
                <a:lnTo>
                  <a:pt x="6949524" y="1907550"/>
                </a:lnTo>
                <a:cubicBezTo>
                  <a:pt x="5741374" y="3498841"/>
                  <a:pt x="5211399" y="4295503"/>
                  <a:pt x="4763857" y="4786769"/>
                </a:cubicBezTo>
                <a:cubicBezTo>
                  <a:pt x="4316315" y="5278035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lnTo>
                  <a:pt x="7426781" y="101286"/>
                </a:ln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lnTo>
                  <a:pt x="6516179" y="0"/>
                </a:ln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lnTo>
                  <a:pt x="5529597" y="0"/>
                </a:ln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lnTo>
                  <a:pt x="4543018" y="0"/>
                </a:ln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lnTo>
                  <a:pt x="3556436" y="0"/>
                </a:ln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lnTo>
                  <a:pt x="2569856" y="0"/>
                </a:ln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lnTo>
                  <a:pt x="1583274" y="0"/>
                </a:ln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lnTo>
                  <a:pt x="59669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13500000" algn="b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18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grpSp>
        <p:nvGrpSpPr>
          <p:cNvPr id="16" name="Google Shape;28;p3"/>
          <p:cNvGrpSpPr/>
          <p:nvPr userDrawn="1"/>
        </p:nvGrpSpPr>
        <p:grpSpPr>
          <a:xfrm rot="10800000" flipH="1">
            <a:off x="1" y="3136769"/>
            <a:ext cx="7953306" cy="2027268"/>
            <a:chOff x="-9894852" y="-4493254"/>
            <a:chExt cx="21200407" cy="6522740"/>
          </a:xfrm>
        </p:grpSpPr>
        <p:sp>
          <p:nvSpPr>
            <p:cNvPr id="17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8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cxnSp>
        <p:nvCxnSpPr>
          <p:cNvPr id="19" name="Прямая соединительная линия 18"/>
          <p:cNvCxnSpPr/>
          <p:nvPr userDrawn="1"/>
        </p:nvCxnSpPr>
        <p:spPr>
          <a:xfrm>
            <a:off x="0" y="3219822"/>
            <a:ext cx="7812360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3668" y="3361522"/>
            <a:ext cx="5215505" cy="15777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cxnSp>
        <p:nvCxnSpPr>
          <p:cNvPr id="20" name="Прямая соединительная линия 19"/>
          <p:cNvCxnSpPr/>
          <p:nvPr userDrawn="1"/>
        </p:nvCxnSpPr>
        <p:spPr>
          <a:xfrm>
            <a:off x="0" y="5092030"/>
            <a:ext cx="5580000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6876255" y="3361522"/>
            <a:ext cx="2235757" cy="171068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8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30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араллелограмм 6"/>
          <p:cNvSpPr/>
          <p:nvPr userDrawn="1"/>
        </p:nvSpPr>
        <p:spPr>
          <a:xfrm>
            <a:off x="309716" y="0"/>
            <a:ext cx="8534516" cy="510267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prstClr val="white"/>
              </a:solidFill>
            </a:endParaRPr>
          </a:p>
        </p:txBody>
      </p:sp>
      <p:sp>
        <p:nvSpPr>
          <p:cNvPr id="8" name="Параллелограмм 7"/>
          <p:cNvSpPr/>
          <p:nvPr userDrawn="1"/>
        </p:nvSpPr>
        <p:spPr>
          <a:xfrm>
            <a:off x="0" y="0"/>
            <a:ext cx="689487" cy="510267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prstClr val="white"/>
              </a:solidFill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89488" y="0"/>
            <a:ext cx="7811844" cy="458757"/>
          </a:xfrm>
          <a:prstGeom prst="rect">
            <a:avLst/>
          </a:prstGeom>
        </p:spPr>
        <p:txBody>
          <a:bodyPr vert="horz" wrap="square" lIns="0" tIns="180000" rIns="0" bIns="0" rtlCol="0" anchor="t" anchorCtr="0">
            <a:sp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араллелограмм 5"/>
          <p:cNvSpPr/>
          <p:nvPr userDrawn="1"/>
        </p:nvSpPr>
        <p:spPr>
          <a:xfrm>
            <a:off x="8454513" y="0"/>
            <a:ext cx="689487" cy="510267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17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951">
          <p15:clr>
            <a:srgbClr val="FBAE40"/>
          </p15:clr>
        </p15:guide>
        <p15:guide id="3" pos="45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76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4" r:id="rId2"/>
    <p:sldLayoutId id="2147483701" r:id="rId3"/>
    <p:sldLayoutId id="2147483703" r:id="rId4"/>
    <p:sldLayoutId id="2147483706" r:id="rId5"/>
    <p:sldLayoutId id="2147483702" r:id="rId6"/>
    <p:sldLayoutId id="2147483705" r:id="rId7"/>
    <p:sldLayoutId id="2147483707" r:id="rId8"/>
    <p:sldLayoutId id="2147483709" r:id="rId9"/>
    <p:sldLayoutId id="2147483710" r:id="rId10"/>
    <p:sldLayoutId id="214748371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/>
          <a:p>
            <a:fld id="{865734E4-975E-4261-A54A-DEB4ADCBA110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17388" y="-92545"/>
            <a:ext cx="8856984" cy="551090"/>
          </a:xfrm>
        </p:spPr>
        <p:txBody>
          <a:bodyPr/>
          <a:lstStyle/>
          <a:p>
            <a:pPr marL="257175" indent="-257175"/>
            <a:r>
              <a:rPr lang="ru-RU" sz="2400" dirty="0" smtClean="0"/>
              <a:t>РТУ МИРЭА     КБ-2 ИКБ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55038" y="915566"/>
            <a:ext cx="8619334" cy="1022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20955" indent="-6350">
              <a:lnSpc>
                <a:spcPct val="112000"/>
              </a:lnSpc>
              <a:spcAft>
                <a:spcPts val="20"/>
              </a:spcAft>
            </a:pPr>
            <a:r>
              <a:rPr lang="ru-RU" u="sng" dirty="0"/>
              <a:t>Тема </a:t>
            </a:r>
            <a:r>
              <a:rPr lang="ru-RU" u="sng" dirty="0" smtClean="0"/>
              <a:t>1</a:t>
            </a:r>
            <a:r>
              <a:rPr lang="ru-RU" dirty="0" smtClean="0"/>
              <a:t> </a:t>
            </a:r>
            <a:r>
              <a:rPr lang="ru-RU" dirty="0"/>
              <a:t>Организация защиты удаленного доступа</a:t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ru-RU" u="sng" dirty="0"/>
              <a:t>Занятие </a:t>
            </a:r>
            <a:r>
              <a:rPr lang="ru-RU" u="sng" dirty="0" smtClean="0"/>
              <a:t>1.</a:t>
            </a:r>
            <a:r>
              <a:rPr lang="en-US" u="sng" dirty="0" smtClean="0"/>
              <a:t>1</a:t>
            </a:r>
            <a:r>
              <a:rPr lang="ru-RU" u="sng" dirty="0"/>
              <a:t>.</a:t>
            </a:r>
            <a:r>
              <a:rPr lang="ru-RU" dirty="0"/>
              <a:t> Обеспечение безопасности </a:t>
            </a:r>
            <a:r>
              <a:rPr lang="ru-RU" dirty="0" smtClean="0"/>
              <a:t>маршрутизатора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4155926"/>
            <a:ext cx="4896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информационных потребностей подразделений информационно-аналитического мониторинга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235786" y="4306839"/>
            <a:ext cx="2664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Доцент: Кирьянов Александр Владимирович</a:t>
            </a:r>
          </a:p>
          <a:p>
            <a:pPr lvl="0"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kiryanov_a@mirea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90518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6"/>
          <p:cNvSpPr>
            <a:spLocks noChangeArrowheads="1"/>
          </p:cNvSpPr>
          <p:nvPr/>
        </p:nvSpPr>
        <p:spPr bwMode="auto">
          <a:xfrm>
            <a:off x="1439466" y="681038"/>
            <a:ext cx="6103144" cy="85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1. Присвоение устройству уникального имени:</a:t>
            </a:r>
          </a:p>
          <a:p>
            <a:endParaRPr lang="ru-RU" altLang="ru-RU" sz="1350" b="1">
              <a:latin typeface="Arial" charset="0"/>
            </a:endParaRPr>
          </a:p>
          <a:p>
            <a:r>
              <a:rPr lang="en-US" altLang="ru-RU" b="1">
                <a:solidFill>
                  <a:srgbClr val="FF0000"/>
                </a:solidFill>
                <a:latin typeface="Arial" charset="0"/>
              </a:rPr>
              <a:t>Switch</a:t>
            </a:r>
            <a:r>
              <a:rPr lang="ru-RU" altLang="ru-RU" b="1">
                <a:solidFill>
                  <a:srgbClr val="FF0000"/>
                </a:solidFill>
                <a:latin typeface="Arial" charset="0"/>
              </a:rPr>
              <a:t>(config)# hostname &lt;имя&gt;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75"/>
          <a:stretch>
            <a:fillRect/>
          </a:stretch>
        </p:blipFill>
        <p:spPr bwMode="auto">
          <a:xfrm>
            <a:off x="4301729" y="1869281"/>
            <a:ext cx="3278981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Прямоугольник 2"/>
          <p:cNvSpPr>
            <a:spLocks noChangeArrowheads="1"/>
          </p:cNvSpPr>
          <p:nvPr/>
        </p:nvSpPr>
        <p:spPr bwMode="auto">
          <a:xfrm>
            <a:off x="1439466" y="2463404"/>
            <a:ext cx="63376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2.Установка баннеров (приглашений входа):</a:t>
            </a:r>
          </a:p>
        </p:txBody>
      </p:sp>
      <p:sp>
        <p:nvSpPr>
          <p:cNvPr id="10246" name="Прямоугольник 3"/>
          <p:cNvSpPr>
            <a:spLocks noChangeArrowheads="1"/>
          </p:cNvSpPr>
          <p:nvPr/>
        </p:nvSpPr>
        <p:spPr bwMode="auto">
          <a:xfrm>
            <a:off x="1439466" y="3003947"/>
            <a:ext cx="5886450" cy="122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sz="1350" b="1">
                <a:latin typeface="Arial" charset="0"/>
              </a:rPr>
              <a:t>Имя(</a:t>
            </a:r>
            <a:r>
              <a:rPr lang="en-US" altLang="ru-RU" sz="1350" b="1">
                <a:latin typeface="Arial" charset="0"/>
              </a:rPr>
              <a:t>config</a:t>
            </a:r>
            <a:r>
              <a:rPr lang="ru-RU" altLang="ru-RU" sz="1350" b="1">
                <a:latin typeface="Arial" charset="0"/>
              </a:rPr>
              <a:t>)#</a:t>
            </a:r>
            <a:r>
              <a:rPr lang="en-US" altLang="ru-RU" sz="1500" b="1">
                <a:solidFill>
                  <a:srgbClr val="FF0000"/>
                </a:solidFill>
                <a:latin typeface="Arial" charset="0"/>
              </a:rPr>
              <a:t>banner motd c </a:t>
            </a:r>
            <a:r>
              <a:rPr lang="ru-RU" altLang="ru-RU" sz="1350" i="1">
                <a:latin typeface="Arial" charset="0"/>
              </a:rPr>
              <a:t>(здесь "с" – начальный разделитель)</a:t>
            </a:r>
            <a:endParaRPr lang="ru-RU" altLang="ru-RU" sz="1350">
              <a:latin typeface="Arial" charset="0"/>
            </a:endParaRPr>
          </a:p>
          <a:p>
            <a:r>
              <a:rPr lang="en-US" altLang="ru-RU" sz="1350">
                <a:latin typeface="Arial" charset="0"/>
              </a:rPr>
              <a:t>Enter the text followed by "c" to finish</a:t>
            </a:r>
            <a:endParaRPr lang="ru-RU" altLang="ru-RU" sz="1350">
              <a:latin typeface="Arial" charset="0"/>
            </a:endParaRPr>
          </a:p>
          <a:p>
            <a:r>
              <a:rPr lang="ru-RU" altLang="ru-RU" sz="1350">
                <a:latin typeface="Arial" charset="0"/>
              </a:rPr>
              <a:t>&lt; Текст приглашения&gt;</a:t>
            </a:r>
          </a:p>
          <a:p>
            <a:r>
              <a:rPr lang="ru-RU" altLang="ru-RU" b="1">
                <a:solidFill>
                  <a:srgbClr val="FF0000"/>
                </a:solidFill>
                <a:latin typeface="Arial" charset="0"/>
              </a:rPr>
              <a:t>с</a:t>
            </a:r>
            <a:r>
              <a:rPr lang="ru-RU" altLang="ru-RU" sz="1350">
                <a:latin typeface="Arial" charset="0"/>
              </a:rPr>
              <a:t>   </a:t>
            </a:r>
            <a:r>
              <a:rPr lang="ru-RU" altLang="ru-RU" sz="1350" i="1">
                <a:latin typeface="Arial" charset="0"/>
              </a:rPr>
              <a:t>(конечный разделитель)</a:t>
            </a:r>
            <a:endParaRPr lang="ru-RU" altLang="ru-RU" sz="1350">
              <a:latin typeface="Arial" charset="0"/>
            </a:endParaRPr>
          </a:p>
          <a:p>
            <a:r>
              <a:rPr lang="ru-RU" altLang="ru-RU" sz="1350" b="1">
                <a:latin typeface="Arial" charset="0"/>
              </a:rPr>
              <a:t>Имя(</a:t>
            </a:r>
            <a:r>
              <a:rPr lang="en-US" altLang="ru-RU" sz="1350" b="1">
                <a:latin typeface="Arial" charset="0"/>
              </a:rPr>
              <a:t>config</a:t>
            </a:r>
            <a:r>
              <a:rPr lang="ru-RU" altLang="ru-RU" sz="1350" b="1">
                <a:latin typeface="Arial" charset="0"/>
              </a:rPr>
              <a:t>)#</a:t>
            </a:r>
            <a:endParaRPr lang="ru-RU" altLang="ru-RU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7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3"/>
          <p:cNvSpPr>
            <a:spLocks noChangeArrowheads="1"/>
          </p:cNvSpPr>
          <p:nvPr/>
        </p:nvSpPr>
        <p:spPr bwMode="auto">
          <a:xfrm>
            <a:off x="1494235" y="681038"/>
            <a:ext cx="62103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b="1">
                <a:solidFill>
                  <a:srgbClr val="3C8C93"/>
                </a:solidFill>
                <a:latin typeface="Arial" charset="0"/>
              </a:rPr>
              <a:t>3. Установка пароля для доступа к консоли выполняется в режиме глобальной конфигурации</a:t>
            </a:r>
          </a:p>
          <a:p>
            <a:pPr algn="ctr"/>
            <a:endParaRPr lang="ru-RU" altLang="ru-RU" b="1">
              <a:solidFill>
                <a:srgbClr val="3C8C93"/>
              </a:solidFill>
              <a:latin typeface="Arial" charset="0"/>
            </a:endParaRPr>
          </a:p>
          <a:p>
            <a:pPr algn="ctr"/>
            <a:r>
              <a:rPr lang="ru-RU" altLang="ru-RU" b="1">
                <a:solidFill>
                  <a:srgbClr val="3C8C93"/>
                </a:solidFill>
                <a:latin typeface="Arial" charset="0"/>
              </a:rPr>
              <a:t> </a:t>
            </a:r>
          </a:p>
        </p:txBody>
      </p:sp>
      <p:sp>
        <p:nvSpPr>
          <p:cNvPr id="11268" name="Rectangle 14"/>
          <p:cNvSpPr>
            <a:spLocks noChangeArrowheads="1"/>
          </p:cNvSpPr>
          <p:nvPr/>
        </p:nvSpPr>
        <p:spPr bwMode="auto">
          <a:xfrm>
            <a:off x="1980010" y="1653779"/>
            <a:ext cx="5185172" cy="168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 altLang="ru-RU" sz="1350">
              <a:latin typeface="Arial" charset="0"/>
            </a:endParaRPr>
          </a:p>
          <a:p>
            <a:r>
              <a:rPr lang="en-US" altLang="ru-RU" b="1">
                <a:latin typeface="Arial" charset="0"/>
              </a:rPr>
              <a:t>Switch</a:t>
            </a:r>
            <a:r>
              <a:rPr lang="fr-FR" altLang="ru-RU" b="1">
                <a:latin typeface="Arial" charset="0"/>
              </a:rPr>
              <a:t>(config)# line console 0</a:t>
            </a:r>
          </a:p>
          <a:p>
            <a:endParaRPr lang="fr-FR" altLang="ru-RU" b="1">
              <a:latin typeface="Arial" charset="0"/>
            </a:endParaRPr>
          </a:p>
          <a:p>
            <a:r>
              <a:rPr lang="en-US" altLang="ru-RU" b="1">
                <a:latin typeface="Arial" charset="0"/>
              </a:rPr>
              <a:t>Switch</a:t>
            </a:r>
            <a:r>
              <a:rPr lang="fr-FR" altLang="ru-RU" b="1">
                <a:latin typeface="Arial" charset="0"/>
              </a:rPr>
              <a:t>(config)# password &lt;пароль&gt;</a:t>
            </a:r>
          </a:p>
          <a:p>
            <a:endParaRPr lang="fr-FR" altLang="ru-RU" b="1">
              <a:latin typeface="Arial" charset="0"/>
            </a:endParaRPr>
          </a:p>
          <a:p>
            <a:r>
              <a:rPr lang="en-US" altLang="ru-RU" b="1">
                <a:latin typeface="Arial" charset="0"/>
              </a:rPr>
              <a:t>Switch</a:t>
            </a:r>
            <a:r>
              <a:rPr lang="fr-FR" altLang="ru-RU" b="1">
                <a:latin typeface="Arial" charset="0"/>
              </a:rPr>
              <a:t>(config)# login</a:t>
            </a:r>
            <a:endParaRPr lang="ru-RU" altLang="ru-RU" b="1">
              <a:latin typeface="Arial" charset="0"/>
            </a:endParaRPr>
          </a:p>
        </p:txBody>
      </p:sp>
      <p:sp>
        <p:nvSpPr>
          <p:cNvPr id="11269" name="Rectangle 16"/>
          <p:cNvSpPr>
            <a:spLocks noChangeArrowheads="1"/>
          </p:cNvSpPr>
          <p:nvPr/>
        </p:nvSpPr>
        <p:spPr bwMode="auto">
          <a:xfrm>
            <a:off x="1494235" y="4030267"/>
            <a:ext cx="631864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b="1">
                <a:solidFill>
                  <a:srgbClr val="3C8C93"/>
                </a:solidFill>
                <a:latin typeface="Arial" charset="0"/>
              </a:rPr>
              <a:t>Указанные команды предотвращают несанкционированный доступ к пользовательскому режиму с порта консоли.</a:t>
            </a:r>
          </a:p>
        </p:txBody>
      </p:sp>
    </p:spTree>
    <p:extLst>
      <p:ext uri="{BB962C8B-B14F-4D97-AF65-F5344CB8AC3E}">
        <p14:creationId xmlns:p14="http://schemas.microsoft.com/office/powerpoint/2010/main" val="194746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17"/>
          <p:cNvSpPr>
            <a:spLocks noChangeArrowheads="1"/>
          </p:cNvSpPr>
          <p:nvPr/>
        </p:nvSpPr>
        <p:spPr bwMode="auto">
          <a:xfrm>
            <a:off x="1331119" y="465535"/>
            <a:ext cx="6535341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Задание паролей для предотвращения несанкционированного доступа</a:t>
            </a:r>
          </a:p>
          <a:p>
            <a:pPr algn="ctr"/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 к привилегированному режиму</a:t>
            </a:r>
            <a:r>
              <a:rPr lang="ru-RU" altLang="ru-RU" sz="1350">
                <a:latin typeface="Arial" charset="0"/>
              </a:rPr>
              <a:t> </a:t>
            </a:r>
            <a:endParaRPr lang="ru-RU" altLang="ru-RU" b="1">
              <a:solidFill>
                <a:schemeClr val="hlink"/>
              </a:solidFill>
              <a:latin typeface="Arial" charset="0"/>
            </a:endParaRPr>
          </a:p>
          <a:p>
            <a:endParaRPr lang="ru-RU" altLang="ru-RU" sz="1350">
              <a:latin typeface="Arial" charset="0"/>
            </a:endParaRPr>
          </a:p>
        </p:txBody>
      </p:sp>
      <p:sp>
        <p:nvSpPr>
          <p:cNvPr id="12292" name="Rectangle 18"/>
          <p:cNvSpPr>
            <a:spLocks noChangeArrowheads="1"/>
          </p:cNvSpPr>
          <p:nvPr/>
        </p:nvSpPr>
        <p:spPr bwMode="auto">
          <a:xfrm>
            <a:off x="1494235" y="2031206"/>
            <a:ext cx="59412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ru-RU" b="1">
                <a:solidFill>
                  <a:srgbClr val="FF0000"/>
                </a:solidFill>
                <a:latin typeface="Arial" charset="0"/>
              </a:rPr>
              <a:t>Switch</a:t>
            </a:r>
            <a:r>
              <a:rPr lang="ru-RU" altLang="ru-RU" b="1">
                <a:solidFill>
                  <a:srgbClr val="FF0000"/>
                </a:solidFill>
                <a:latin typeface="Arial" charset="0"/>
              </a:rPr>
              <a:t>(config)# enable password &lt;пароль&gt;</a:t>
            </a: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7"/>
          <a:stretch>
            <a:fillRect/>
          </a:stretch>
        </p:blipFill>
        <p:spPr bwMode="auto">
          <a:xfrm>
            <a:off x="3977879" y="3598069"/>
            <a:ext cx="3278981" cy="851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4" name="Rectangle 17"/>
          <p:cNvSpPr>
            <a:spLocks noChangeArrowheads="1"/>
          </p:cNvSpPr>
          <p:nvPr/>
        </p:nvSpPr>
        <p:spPr bwMode="auto">
          <a:xfrm>
            <a:off x="1169194" y="1532216"/>
            <a:ext cx="5980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4. Установка пароля привилегированного режима</a:t>
            </a:r>
            <a:r>
              <a:rPr lang="ru-RU" altLang="ru-RU">
                <a:solidFill>
                  <a:schemeClr val="hlink"/>
                </a:solidFill>
                <a:latin typeface="Arial" charset="0"/>
              </a:rPr>
              <a:t> </a:t>
            </a:r>
          </a:p>
        </p:txBody>
      </p:sp>
      <p:sp>
        <p:nvSpPr>
          <p:cNvPr id="12295" name="Rectangle 18"/>
          <p:cNvSpPr>
            <a:spLocks noChangeArrowheads="1"/>
          </p:cNvSpPr>
          <p:nvPr/>
        </p:nvSpPr>
        <p:spPr bwMode="auto">
          <a:xfrm>
            <a:off x="1547813" y="3002756"/>
            <a:ext cx="46079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b="1">
                <a:solidFill>
                  <a:srgbClr val="FF0000"/>
                </a:solidFill>
                <a:latin typeface="Arial" charset="0"/>
              </a:rPr>
              <a:t>Switch</a:t>
            </a:r>
            <a:r>
              <a:rPr lang="ru-RU" altLang="ru-RU" b="1">
                <a:solidFill>
                  <a:srgbClr val="FF0000"/>
                </a:solidFill>
                <a:latin typeface="Arial" charset="0"/>
              </a:rPr>
              <a:t>(config)# enable secret &lt;пароль&gt;</a:t>
            </a:r>
          </a:p>
        </p:txBody>
      </p:sp>
      <p:sp>
        <p:nvSpPr>
          <p:cNvPr id="12296" name="Rectangle 19"/>
          <p:cNvSpPr>
            <a:spLocks noChangeArrowheads="1"/>
          </p:cNvSpPr>
          <p:nvPr/>
        </p:nvSpPr>
        <p:spPr bwMode="auto">
          <a:xfrm>
            <a:off x="1169194" y="2366456"/>
            <a:ext cx="65889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5. Установка секретного пароля привилегированного режима </a:t>
            </a:r>
          </a:p>
        </p:txBody>
      </p:sp>
    </p:spTree>
    <p:extLst>
      <p:ext uri="{BB962C8B-B14F-4D97-AF65-F5344CB8AC3E}">
        <p14:creationId xmlns:p14="http://schemas.microsoft.com/office/powerpoint/2010/main" val="105303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10" y="1006078"/>
            <a:ext cx="4986338" cy="131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Прямоугольник 1"/>
          <p:cNvSpPr>
            <a:spLocks noChangeArrowheads="1"/>
          </p:cNvSpPr>
          <p:nvPr/>
        </p:nvSpPr>
        <p:spPr bwMode="auto">
          <a:xfrm>
            <a:off x="1143000" y="519113"/>
            <a:ext cx="65889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6. Установка административного </a:t>
            </a:r>
            <a:r>
              <a:rPr lang="en-US" altLang="ru-RU" b="1">
                <a:solidFill>
                  <a:schemeClr val="hlink"/>
                </a:solidFill>
                <a:latin typeface="Arial" charset="0"/>
              </a:rPr>
              <a:t>IP</a:t>
            </a:r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-адреса коммутатора</a:t>
            </a:r>
          </a:p>
        </p:txBody>
      </p:sp>
      <p:sp>
        <p:nvSpPr>
          <p:cNvPr id="13317" name="Прямоугольник 2"/>
          <p:cNvSpPr>
            <a:spLocks noChangeArrowheads="1"/>
          </p:cNvSpPr>
          <p:nvPr/>
        </p:nvSpPr>
        <p:spPr bwMode="auto">
          <a:xfrm>
            <a:off x="1143000" y="2518172"/>
            <a:ext cx="41682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7. Установка шлюза по умолчанию</a:t>
            </a:r>
          </a:p>
        </p:txBody>
      </p:sp>
      <p:pic>
        <p:nvPicPr>
          <p:cNvPr id="133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9" b="17502"/>
          <a:stretch>
            <a:fillRect/>
          </a:stretch>
        </p:blipFill>
        <p:spPr bwMode="auto">
          <a:xfrm>
            <a:off x="1980010" y="2950369"/>
            <a:ext cx="4986338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98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3"/>
          <p:cNvSpPr>
            <a:spLocks noChangeArrowheads="1"/>
          </p:cNvSpPr>
          <p:nvPr/>
        </p:nvSpPr>
        <p:spPr bwMode="auto">
          <a:xfrm>
            <a:off x="2951560" y="614244"/>
            <a:ext cx="29450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8.Настройка канала VTY</a:t>
            </a:r>
          </a:p>
        </p:txBody>
      </p:sp>
      <p:sp>
        <p:nvSpPr>
          <p:cNvPr id="14340" name="Rectangle 15"/>
          <p:cNvSpPr>
            <a:spLocks noChangeArrowheads="1"/>
          </p:cNvSpPr>
          <p:nvPr/>
        </p:nvSpPr>
        <p:spPr bwMode="auto">
          <a:xfrm>
            <a:off x="1143001" y="2007372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 altLang="ru-RU" sz="1350">
              <a:latin typeface="Arial" charset="0"/>
            </a:endParaRPr>
          </a:p>
        </p:txBody>
      </p:sp>
      <p:sp>
        <p:nvSpPr>
          <p:cNvPr id="14341" name="Rectangle 16"/>
          <p:cNvSpPr>
            <a:spLocks noChangeArrowheads="1"/>
          </p:cNvSpPr>
          <p:nvPr/>
        </p:nvSpPr>
        <p:spPr bwMode="auto">
          <a:xfrm>
            <a:off x="1439466" y="1275160"/>
            <a:ext cx="642699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ru-RU" sz="1350">
                <a:latin typeface="Arial" charset="0"/>
              </a:rPr>
              <a:t>Switch#conf</a:t>
            </a:r>
          </a:p>
          <a:p>
            <a:r>
              <a:rPr lang="en-US" altLang="ru-RU" sz="1350">
                <a:latin typeface="Arial" charset="0"/>
              </a:rPr>
              <a:t>Configuring from terminal, memory, or network [terminal]? </a:t>
            </a:r>
          </a:p>
          <a:p>
            <a:r>
              <a:rPr lang="en-US" altLang="ru-RU" sz="1350">
                <a:latin typeface="Arial" charset="0"/>
              </a:rPr>
              <a:t>Enter configuration commands, one per line.  End with CNTL/Z.</a:t>
            </a:r>
          </a:p>
          <a:p>
            <a:r>
              <a:rPr lang="en-US" altLang="ru-RU" sz="1350">
                <a:latin typeface="Arial" charset="0"/>
              </a:rPr>
              <a:t>Switch(config)#</a:t>
            </a:r>
            <a:r>
              <a:rPr lang="en-US" altLang="ru-RU" sz="1350" b="1">
                <a:solidFill>
                  <a:schemeClr val="hlink"/>
                </a:solidFill>
                <a:latin typeface="Arial" charset="0"/>
              </a:rPr>
              <a:t>line vty 0 5</a:t>
            </a:r>
          </a:p>
          <a:p>
            <a:r>
              <a:rPr lang="en-US" altLang="ru-RU" sz="1350">
                <a:latin typeface="Arial" charset="0"/>
              </a:rPr>
              <a:t>Switch(config-line)#</a:t>
            </a:r>
            <a:r>
              <a:rPr lang="en-US" altLang="ru-RU" sz="1350" b="1">
                <a:solidFill>
                  <a:schemeClr val="hlink"/>
                </a:solidFill>
                <a:latin typeface="Arial" charset="0"/>
              </a:rPr>
              <a:t>login </a:t>
            </a:r>
          </a:p>
          <a:p>
            <a:r>
              <a:rPr lang="en-US" altLang="ru-RU" sz="1350">
                <a:latin typeface="Arial" charset="0"/>
              </a:rPr>
              <a:t>% Login disabled on line 1, until 'password' is set</a:t>
            </a:r>
          </a:p>
          <a:p>
            <a:r>
              <a:rPr lang="en-US" altLang="ru-RU" sz="1350">
                <a:latin typeface="Arial" charset="0"/>
              </a:rPr>
              <a:t>% Login disabled on line 2, until 'password' is set</a:t>
            </a:r>
          </a:p>
          <a:p>
            <a:r>
              <a:rPr lang="en-US" altLang="ru-RU" sz="1350">
                <a:latin typeface="Arial" charset="0"/>
              </a:rPr>
              <a:t>% Login disabled on line 3, until 'password' is set</a:t>
            </a:r>
          </a:p>
          <a:p>
            <a:r>
              <a:rPr lang="en-US" altLang="ru-RU" sz="1350">
                <a:latin typeface="Arial" charset="0"/>
              </a:rPr>
              <a:t>% Login disabled on line 4, until 'password' is set</a:t>
            </a:r>
          </a:p>
          <a:p>
            <a:r>
              <a:rPr lang="en-US" altLang="ru-RU" sz="1350">
                <a:latin typeface="Arial" charset="0"/>
              </a:rPr>
              <a:t>% Login disabled on line 5, until 'password' is set</a:t>
            </a:r>
          </a:p>
          <a:p>
            <a:r>
              <a:rPr lang="en-US" altLang="ru-RU" sz="1350">
                <a:latin typeface="Arial" charset="0"/>
              </a:rPr>
              <a:t>% Login disabled on line 6, until 'password' is set</a:t>
            </a:r>
          </a:p>
          <a:p>
            <a:r>
              <a:rPr lang="en-US" altLang="ru-RU" sz="1350">
                <a:latin typeface="Arial" charset="0"/>
              </a:rPr>
              <a:t>Switch(config-line)#</a:t>
            </a:r>
            <a:r>
              <a:rPr lang="en-US" altLang="ru-RU" sz="1350" b="1">
                <a:solidFill>
                  <a:schemeClr val="hlink"/>
                </a:solidFill>
                <a:latin typeface="Arial" charset="0"/>
              </a:rPr>
              <a:t>password cisco</a:t>
            </a:r>
            <a:endParaRPr lang="ru-RU" altLang="ru-RU" sz="1350" b="1">
              <a:solidFill>
                <a:schemeClr val="hlin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98"/>
          <a:stretch>
            <a:fillRect/>
          </a:stretch>
        </p:blipFill>
        <p:spPr bwMode="auto">
          <a:xfrm>
            <a:off x="2033587" y="1168003"/>
            <a:ext cx="4986338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4" name="Rectangle 15"/>
          <p:cNvSpPr>
            <a:spLocks noChangeArrowheads="1"/>
          </p:cNvSpPr>
          <p:nvPr/>
        </p:nvSpPr>
        <p:spPr bwMode="auto">
          <a:xfrm>
            <a:off x="2033588" y="560666"/>
            <a:ext cx="29184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ru-RU" b="1">
                <a:solidFill>
                  <a:schemeClr val="hlink"/>
                </a:solidFill>
                <a:latin typeface="Arial" charset="0"/>
              </a:rPr>
              <a:t>9. </a:t>
            </a:r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Сохранение настроек</a:t>
            </a:r>
          </a:p>
        </p:txBody>
      </p:sp>
      <p:sp>
        <p:nvSpPr>
          <p:cNvPr id="15365" name="Rectangle 16"/>
          <p:cNvSpPr>
            <a:spLocks noChangeArrowheads="1"/>
          </p:cNvSpPr>
          <p:nvPr/>
        </p:nvSpPr>
        <p:spPr bwMode="auto">
          <a:xfrm>
            <a:off x="1763316" y="2612805"/>
            <a:ext cx="4761432" cy="3000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ru-RU" altLang="ru-RU" sz="1350" b="1">
                <a:latin typeface="Arial" charset="0"/>
              </a:rPr>
              <a:t>с</a:t>
            </a:r>
            <a:r>
              <a:rPr lang="en-US" altLang="ru-RU" sz="1350" b="1">
                <a:latin typeface="Arial" charset="0"/>
              </a:rPr>
              <a:t>opy run tftp</a:t>
            </a:r>
            <a:r>
              <a:rPr lang="ru-RU" altLang="ru-RU" sz="1350" b="1">
                <a:latin typeface="Arial" charset="0"/>
              </a:rPr>
              <a:t> &lt;адрес сервера&gt; &lt;имя файла настроек&gt;</a:t>
            </a:r>
          </a:p>
        </p:txBody>
      </p:sp>
      <p:sp>
        <p:nvSpPr>
          <p:cNvPr id="15366" name="Rectangle 17"/>
          <p:cNvSpPr>
            <a:spLocks noChangeArrowheads="1"/>
          </p:cNvSpPr>
          <p:nvPr/>
        </p:nvSpPr>
        <p:spPr bwMode="auto">
          <a:xfrm>
            <a:off x="2033587" y="1856066"/>
            <a:ext cx="42287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ru-RU">
                <a:solidFill>
                  <a:schemeClr val="hlink"/>
                </a:solidFill>
                <a:latin typeface="Arial" charset="0"/>
              </a:rPr>
              <a:t> </a:t>
            </a:r>
            <a:r>
              <a:rPr lang="ru-RU" altLang="ru-RU">
                <a:solidFill>
                  <a:schemeClr val="hlink"/>
                </a:solidFill>
                <a:latin typeface="Arial" charset="0"/>
              </a:rPr>
              <a:t>Сохранение настроек на </a:t>
            </a:r>
            <a:r>
              <a:rPr lang="en-US" altLang="ru-RU">
                <a:solidFill>
                  <a:schemeClr val="hlink"/>
                </a:solidFill>
                <a:latin typeface="Arial" charset="0"/>
              </a:rPr>
              <a:t>tftp </a:t>
            </a:r>
            <a:r>
              <a:rPr lang="ru-RU" altLang="ru-RU">
                <a:solidFill>
                  <a:schemeClr val="hlink"/>
                </a:solidFill>
                <a:latin typeface="Arial" charset="0"/>
              </a:rPr>
              <a:t>сервере</a:t>
            </a:r>
          </a:p>
        </p:txBody>
      </p:sp>
    </p:spTree>
    <p:extLst>
      <p:ext uri="{BB962C8B-B14F-4D97-AF65-F5344CB8AC3E}">
        <p14:creationId xmlns:p14="http://schemas.microsoft.com/office/powerpoint/2010/main" val="15992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1251049" y="798945"/>
            <a:ext cx="6626859" cy="4155319"/>
          </a:xfrm>
        </p:spPr>
        <p:txBody>
          <a:bodyPr/>
          <a:lstStyle/>
          <a:p>
            <a:r>
              <a:rPr lang="ru-RU" altLang="en-US" sz="1050" dirty="0"/>
              <a:t>Протокол Secure Shell (SSH) </a:t>
            </a:r>
          </a:p>
          <a:p>
            <a:pPr lvl="1"/>
            <a:r>
              <a:rPr lang="ru-RU" altLang="en-US" sz="900" dirty="0"/>
              <a:t>Протокол, который является альтернативой Telnet. При работе по протоколу Telnet имя пользователя и пароль</a:t>
            </a:r>
            <a:r>
              <a:rPr lang="ru-RU" altLang="en-US" sz="900"/>
              <a:t>, </a:t>
            </a:r>
            <a:r>
              <a:rPr lang="ru-RU" altLang="en-US" sz="900"/>
              <a:t>а также </a:t>
            </a:r>
            <a:r>
              <a:rPr lang="ru-RU" altLang="en-US" sz="900" dirty="0"/>
              <a:t>данные передаются в виде незащищенного обычного текста.</a:t>
            </a:r>
          </a:p>
          <a:p>
            <a:pPr lvl="1"/>
            <a:r>
              <a:rPr lang="ru-RU" altLang="en-US" sz="900" dirty="0"/>
              <a:t>Протокол SSH является более безопасным, так как обеспечивает зашифрованное подключение для управления.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200" dirty="0"/>
              <a:t>Удаленный защищенный доступ</a:t>
            </a:r>
            <a:r>
              <a:t/>
            </a:r>
            <a:br/>
            <a:r>
              <a:rPr lang="ru-RU" smtClean="0"/>
              <a:t>Принцип работы протокола SSH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514" y="2318752"/>
            <a:ext cx="2638586" cy="24141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6808" y="2005823"/>
            <a:ext cx="23903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b="1" dirty="0">
                <a:solidFill>
                  <a:schemeClr val="accent1"/>
                </a:solidFill>
              </a:rPr>
              <a:t>Снимок Telnet, выполненный ПО Wireshark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3564" y="2005823"/>
            <a:ext cx="22717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b="1" dirty="0">
                <a:solidFill>
                  <a:schemeClr val="accent1"/>
                </a:solidFill>
              </a:rPr>
              <a:t>Снимок SSH, выполненный ПО Wireshark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66" y="2282823"/>
            <a:ext cx="3117245" cy="224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2864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1251050" y="798945"/>
            <a:ext cx="5316805" cy="4155319"/>
          </a:xfrm>
        </p:spPr>
        <p:txBody>
          <a:bodyPr/>
          <a:lstStyle/>
          <a:p>
            <a:r>
              <a:rPr lang="ru-RU" dirty="0" smtClean="0"/>
              <a:t>Для настройки и использования протокола SSH на коммутаторе должна быть установлена версия IOS (k9 в конце имени файла IOS), в которой имеются криптографические функции. </a:t>
            </a:r>
          </a:p>
          <a:p>
            <a:pPr lvl="1"/>
            <a:r>
              <a:rPr lang="ru-RU" sz="975" dirty="0"/>
              <a:t>Определить версию IOS, используйте команду </a:t>
            </a:r>
            <a:r>
              <a:rPr lang="ru-RU" altLang="en-US" sz="975" b="1" dirty="0"/>
              <a:t>show version</a:t>
            </a:r>
            <a:r>
              <a:rPr lang="ru-RU" sz="975" dirty="0"/>
              <a:t>.</a:t>
            </a:r>
            <a:endParaRPr lang="ru-RU" altLang="en-US" sz="975" dirty="0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200" dirty="0"/>
              <a:t>Удаленный защищенный доступ</a:t>
            </a:r>
            <a:r>
              <a:t/>
            </a:r>
            <a:br/>
            <a:r>
              <a:rPr lang="ru-RU" smtClean="0"/>
              <a:t>Принцип работы протокола SSH (продолжение)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70"/>
          <a:stretch/>
        </p:blipFill>
        <p:spPr>
          <a:xfrm>
            <a:off x="2520412" y="1954501"/>
            <a:ext cx="3224737" cy="89072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243312" y="1312986"/>
            <a:ext cx="159786" cy="82578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04175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1251049" y="798945"/>
            <a:ext cx="3083559" cy="4155319"/>
          </a:xfrm>
        </p:spPr>
        <p:txBody>
          <a:bodyPr>
            <a:normAutofit lnSpcReduction="1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ru-RU" dirty="0" smtClean="0"/>
              <a:t>Проверьте поддержку протокола SSH.</a:t>
            </a:r>
          </a:p>
          <a:p>
            <a:pPr marL="257175" indent="-257175">
              <a:buFont typeface="+mj-lt"/>
              <a:buAutoNum type="arabicPeriod"/>
            </a:pPr>
            <a:r>
              <a:rPr lang="ru-RU" altLang="en-US" dirty="0">
                <a:solidFill>
                  <a:srgbClr val="000000"/>
                </a:solidFill>
              </a:rPr>
              <a:t>Задайте имя домена IP.</a:t>
            </a:r>
          </a:p>
          <a:p>
            <a:pPr marL="257175" indent="-257175">
              <a:buFont typeface="+mj-lt"/>
              <a:buAutoNum type="arabicPeriod"/>
            </a:pPr>
            <a:r>
              <a:rPr lang="ru-RU" dirty="0" smtClean="0"/>
              <a:t>Создайте пары ключей RSA.</a:t>
            </a:r>
          </a:p>
          <a:p>
            <a:pPr marL="257175" indent="-257175">
              <a:buFont typeface="+mj-lt"/>
              <a:buAutoNum type="arabicPeriod"/>
            </a:pPr>
            <a:r>
              <a:rPr lang="ru-RU" dirty="0" smtClean="0"/>
              <a:t>Настройте аутентификацию пользователя.</a:t>
            </a:r>
          </a:p>
          <a:p>
            <a:pPr marL="257175" indent="-257175">
              <a:buFont typeface="+mj-lt"/>
              <a:buAutoNum type="arabicPeriod"/>
            </a:pPr>
            <a:r>
              <a:rPr lang="ru-RU" dirty="0" smtClean="0"/>
              <a:t>Настройте каналы vty.</a:t>
            </a:r>
          </a:p>
          <a:p>
            <a:pPr marL="257175" indent="-257175">
              <a:buFont typeface="+mj-lt"/>
              <a:buAutoNum type="arabicPeriod"/>
            </a:pPr>
            <a:r>
              <a:rPr lang="ru-RU" dirty="0" smtClean="0"/>
              <a:t>Включите SSH версии 2.</a:t>
            </a:r>
            <a:endParaRPr lang="ru-RU" altLang="en-US" dirty="0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200" dirty="0"/>
              <a:t>Удаленный защищенный доступ</a:t>
            </a:r>
            <a:r>
              <a:t/>
            </a:r>
            <a:br/>
            <a:r>
              <a:rPr lang="ru-RU" smtClean="0"/>
              <a:t>Настройка протокола SSH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22" y="1556289"/>
            <a:ext cx="3236119" cy="3162300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5066010" y="77494"/>
            <a:ext cx="2475854" cy="1022888"/>
          </a:xfrm>
          <a:prstGeom prst="wedgeEllipseCallout">
            <a:avLst>
              <a:gd name="adj1" fmla="val -19223"/>
              <a:gd name="adj2" fmla="val 118392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bg1"/>
                </a:solidFill>
              </a:rPr>
              <a:t>Команда, используемая при создании ключей, которую обычно забывают</a:t>
            </a:r>
          </a:p>
        </p:txBody>
      </p:sp>
      <p:sp>
        <p:nvSpPr>
          <p:cNvPr id="9" name="Striped Right Arrow 8"/>
          <p:cNvSpPr/>
          <p:nvPr/>
        </p:nvSpPr>
        <p:spPr>
          <a:xfrm flipH="1">
            <a:off x="6245816" y="3246895"/>
            <a:ext cx="1609887" cy="604433"/>
          </a:xfrm>
          <a:prstGeom prst="stripedRight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ru-RU" sz="600" dirty="0">
                <a:solidFill>
                  <a:schemeClr val="bg1"/>
                </a:solidFill>
              </a:rPr>
              <a:t>По умолчанию принимается </a:t>
            </a:r>
            <a:r>
              <a:rPr lang="en-US" sz="600" dirty="0">
                <a:solidFill>
                  <a:schemeClr val="bg1"/>
                </a:solidFill>
              </a:rPr>
              <a:t/>
            </a:r>
            <a:br>
              <a:rPr lang="en-US" sz="600" dirty="0">
                <a:solidFill>
                  <a:schemeClr val="bg1"/>
                </a:solidFill>
              </a:rPr>
            </a:br>
            <a:r>
              <a:rPr lang="ru-RU" sz="600" dirty="0">
                <a:solidFill>
                  <a:schemeClr val="bg1"/>
                </a:solidFill>
              </a:rPr>
              <a:t>и Telnet</a:t>
            </a:r>
            <a:r>
              <a:rPr lang="ru-RU" sz="600" dirty="0">
                <a:solidFill>
                  <a:schemeClr val="bg1"/>
                </a:solidFill>
              </a:rPr>
              <a:t>, и SSH (transport input all</a:t>
            </a:r>
            <a:r>
              <a:rPr lang="ru-RU" sz="600" dirty="0">
                <a:solidFill>
                  <a:schemeClr val="bg1"/>
                </a:solidFill>
              </a:rPr>
              <a:t>)</a:t>
            </a:r>
            <a:r>
              <a:rPr lang="en-US" sz="600" dirty="0">
                <a:solidFill>
                  <a:schemeClr val="bg1"/>
                </a:solidFill>
              </a:rPr>
              <a:t>  </a:t>
            </a:r>
            <a:endParaRPr lang="ru-RU" sz="600" dirty="0">
              <a:solidFill>
                <a:schemeClr val="bg1"/>
              </a:solidFill>
            </a:endParaRPr>
          </a:p>
        </p:txBody>
      </p:sp>
      <p:sp>
        <p:nvSpPr>
          <p:cNvPr id="5" name="Curved Right Arrow 4"/>
          <p:cNvSpPr/>
          <p:nvPr/>
        </p:nvSpPr>
        <p:spPr>
          <a:xfrm flipV="1">
            <a:off x="3305015" y="3107411"/>
            <a:ext cx="267346" cy="643180"/>
          </a:xfrm>
          <a:prstGeom prst="curvedRight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425" y="3487120"/>
            <a:ext cx="1987658" cy="78483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900" dirty="0">
                <a:solidFill>
                  <a:srgbClr val="000000"/>
                </a:solidFill>
              </a:rPr>
              <a:t>Команда </a:t>
            </a:r>
            <a:r>
              <a:rPr lang="ru-RU" sz="900" dirty="0">
                <a:solidFill>
                  <a:srgbClr val="000000"/>
                </a:solidFill>
                <a:latin typeface="Courier New" panose="02070309020205020404" pitchFamily="49" charset="0"/>
              </a:rPr>
              <a:t>Login local</a:t>
            </a:r>
            <a:r>
              <a:rPr lang="ru-RU" sz="900" dirty="0">
                <a:solidFill>
                  <a:srgbClr val="000000"/>
                </a:solidFill>
              </a:rPr>
              <a:t> обеспечивает принудительное использование локальной базы данных для имени пользователя / пароля.</a:t>
            </a:r>
          </a:p>
        </p:txBody>
      </p:sp>
    </p:spTree>
    <p:extLst>
      <p:ext uri="{BB962C8B-B14F-4D97-AF65-F5344CB8AC3E}">
        <p14:creationId xmlns:p14="http://schemas.microsoft.com/office/powerpoint/2010/main" val="185521685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На ПК подключитесь к коммутатору по протоколу SSH.</a:t>
            </a:r>
            <a:endParaRPr lang="ru-RU" altLang="en-US" dirty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200" dirty="0"/>
              <a:t>Удаленный защищенный доступ</a:t>
            </a:r>
            <a:r>
              <a:t/>
            </a:r>
            <a:br/>
            <a:r>
              <a:rPr lang="ru-RU" smtClean="0"/>
              <a:t>Проверка протокола SSH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72" y="1208926"/>
            <a:ext cx="2290673" cy="3206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213" y="3773837"/>
            <a:ext cx="1253006" cy="1191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870" y="1209975"/>
            <a:ext cx="3210384" cy="287189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35451" y="2774195"/>
            <a:ext cx="244098" cy="216976"/>
          </a:xfrm>
          <a:prstGeom prst="ellipse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Oval 10"/>
          <p:cNvSpPr/>
          <p:nvPr/>
        </p:nvSpPr>
        <p:spPr>
          <a:xfrm>
            <a:off x="2105833" y="2562384"/>
            <a:ext cx="478510" cy="219559"/>
          </a:xfrm>
          <a:prstGeom prst="ellipse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Striped Right Arrow 11"/>
          <p:cNvSpPr/>
          <p:nvPr/>
        </p:nvSpPr>
        <p:spPr>
          <a:xfrm rot="20820809" flipH="1">
            <a:off x="2586223" y="2068877"/>
            <a:ext cx="1332985" cy="532545"/>
          </a:xfrm>
          <a:prstGeom prst="stripedRight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75" dirty="0">
                <a:solidFill>
                  <a:schemeClr val="bg1"/>
                </a:solidFill>
              </a:rPr>
              <a:t>IP-адрес коммутатора</a:t>
            </a:r>
          </a:p>
        </p:txBody>
      </p:sp>
      <p:sp>
        <p:nvSpPr>
          <p:cNvPr id="13" name="Rectangle 34"/>
          <p:cNvSpPr txBox="1">
            <a:spLocks noChangeArrowheads="1"/>
          </p:cNvSpPr>
          <p:nvPr/>
        </p:nvSpPr>
        <p:spPr bwMode="auto">
          <a:xfrm>
            <a:off x="4551954" y="4151504"/>
            <a:ext cx="2970918" cy="497985"/>
          </a:xfrm>
          <a:prstGeom prst="rect">
            <a:avLst/>
          </a:prstGeom>
          <a:ln/>
          <a:extLs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46195" tIns="23097" rIns="46195" bIns="23097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ru-RU" sz="900" kern="0" dirty="0">
                <a:solidFill>
                  <a:srgbClr val="000000"/>
                </a:solidFill>
              </a:rPr>
              <a:t>На этом ПК для обмена данными </a:t>
            </a:r>
            <a:r>
              <a:rPr lang="ru-RU" sz="900" kern="0" dirty="0">
                <a:solidFill>
                  <a:srgbClr val="000000"/>
                </a:solidFill>
              </a:rPr>
              <a:t>и </a:t>
            </a:r>
            <a:r>
              <a:rPr lang="ru-RU" sz="900" kern="0" dirty="0">
                <a:solidFill>
                  <a:srgbClr val="000000"/>
                </a:solidFill>
              </a:rPr>
              <a:t>выполнения </a:t>
            </a:r>
            <a:r>
              <a:rPr lang="en-US" sz="900" kern="0" dirty="0">
                <a:solidFill>
                  <a:srgbClr val="000000"/>
                </a:solidFill>
              </a:rPr>
              <a:t/>
            </a:r>
            <a:br>
              <a:rPr lang="en-US" sz="900" kern="0" dirty="0">
                <a:solidFill>
                  <a:srgbClr val="000000"/>
                </a:solidFill>
              </a:rPr>
            </a:br>
            <a:r>
              <a:rPr lang="ru-RU" sz="900" kern="0" dirty="0">
                <a:solidFill>
                  <a:srgbClr val="000000"/>
                </a:solidFill>
              </a:rPr>
              <a:t>команд </a:t>
            </a:r>
            <a:r>
              <a:rPr lang="ru-RU" sz="900" kern="0" dirty="0">
                <a:solidFill>
                  <a:srgbClr val="000000"/>
                </a:solidFill>
              </a:rPr>
              <a:t>на коммутаторе используется протокол SSH</a:t>
            </a:r>
            <a:r>
              <a:rPr lang="ru-RU" sz="900" kern="0" dirty="0">
                <a:solidFill>
                  <a:srgbClr val="000000"/>
                </a:solidFill>
              </a:rPr>
              <a:t>.</a:t>
            </a:r>
            <a:endParaRPr lang="ru-RU" sz="112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5393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/>
          <a:p>
            <a:fld id="{865734E4-975E-4261-A54A-DEB4ADCBA110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17388" y="-164553"/>
            <a:ext cx="8856984" cy="551090"/>
          </a:xfrm>
        </p:spPr>
        <p:txBody>
          <a:bodyPr/>
          <a:lstStyle/>
          <a:p>
            <a:pPr marL="257175" indent="-257175"/>
            <a:r>
              <a:rPr lang="ru-RU" sz="2400" dirty="0" smtClean="0"/>
              <a:t>Учебные вопросы и цели занятия: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915566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1. 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протокола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Настройка протоколов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NTP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Syslog, SNMP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9928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1. </a:t>
            </a:r>
            <a:r>
              <a:rPr lang="ru-RU" dirty="0" smtClean="0"/>
              <a:t>Настройка протокола SSH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283" y="836157"/>
            <a:ext cx="3798286" cy="38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6000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04978"/>
          </a:xfrm>
        </p:spPr>
        <p:txBody>
          <a:bodyPr/>
          <a:lstStyle/>
          <a:p>
            <a:pPr lvl="0"/>
            <a:r>
              <a:rPr lang="ru-RU" dirty="0" smtClean="0"/>
              <a:t>Второй учебный вопрос. </a:t>
            </a:r>
            <a:br>
              <a:rPr lang="ru-RU" dirty="0" smtClean="0"/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Конфигурирование маршрутизатора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Cisco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использования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Syslog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NTP 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699542"/>
            <a:ext cx="8712968" cy="70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11000"/>
              </a:lnSpc>
              <a:spcAft>
                <a:spcPts val="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Задание 2.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Конфигурирование маршрутизатора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для использования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Syslog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NTP и SSH</a:t>
            </a:r>
            <a:endParaRPr lang="ru-RU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 descr="bandicam 2023-02-08 12-22-51-06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79662"/>
            <a:ext cx="3960440" cy="2808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15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Заключительная часть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748464" y="209674"/>
            <a:ext cx="474214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34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1255270"/>
            <a:ext cx="85689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Защиту сети необходимо начинать с защиты ее устройств. Под этим понимается защита периметра сети, обеспечение безопасности административного доступа к инфраструктурным устройствам, повышение безопасности виртуального входа в систему и использование защищенных протоколов вместо незащищенных. </a:t>
            </a:r>
          </a:p>
        </p:txBody>
      </p:sp>
    </p:spTree>
    <p:extLst>
      <p:ext uri="{BB962C8B-B14F-4D97-AF65-F5344CB8AC3E}">
        <p14:creationId xmlns:p14="http://schemas.microsoft.com/office/powerpoint/2010/main" val="1958942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92546"/>
            <a:ext cx="7811844" cy="458757"/>
          </a:xfrm>
        </p:spPr>
        <p:txBody>
          <a:bodyPr/>
          <a:lstStyle/>
          <a:p>
            <a:r>
              <a:rPr lang="ru-RU" dirty="0" smtClean="0"/>
              <a:t>Вступительная часть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62999"/>
            <a:ext cx="90364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безопасности проходящего сетевого трафика и внимательное изучение входящего трафика являются критически важными аспектами сетевой безопасности. Защита граничного маршрутизатора, который подключается к внешней сети, – это важный первый шаг в обеспечении безопасности сети.</a:t>
            </a:r>
          </a:p>
          <a:p>
            <a:pPr indent="457200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Защищая сеть, не менее важно защищать сами устройства. Это включает использование интерфейса командной строки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Cisco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IOS для внедрения проверенных способов физической защиты маршрутизатора и защиты административного доступа к маршрутизатору. Некоторые из этих способов включают обеспечение безопасности административного доступа, в том числе: ведение паролей, конфигурирование расширенных функций виртуальной учетной записи и внедрение протокола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(SSH). Так как не все ИТ-специалисты должны иметь одинаковый уровень доступа к устройствам инфраструктуры, определение административных ролей с точки зрения доступа – это еще один важный аспект защиты устройств инфраструктуры.</a:t>
            </a:r>
          </a:p>
          <a:p>
            <a:pPr indent="457200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Большинство сервисов маршрутизаторов включены по умолчанию. Некоторые из этих функций были включены изначально, но сейчас уже не нужны. На данном занятии рассматриваются несколько из этих сервисов, а также режим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One-Step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Lockdown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команды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может использоваться для автоматизации задач по защите устройств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4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3"/>
          <p:cNvSpPr>
            <a:spLocks noChangeArrowheads="1"/>
          </p:cNvSpPr>
          <p:nvPr/>
        </p:nvSpPr>
        <p:spPr bwMode="auto">
          <a:xfrm>
            <a:off x="2235994" y="1438908"/>
            <a:ext cx="4678781" cy="19620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tabLst>
                <a:tab pos="147638" algn="l"/>
              </a:tabLst>
            </a:pPr>
            <a:r>
              <a:rPr lang="ru-RU" altLang="ru-RU" sz="1350" b="1">
                <a:solidFill>
                  <a:srgbClr val="CC0000"/>
                </a:solidFill>
                <a:latin typeface="Arial" charset="0"/>
              </a:rPr>
              <a:t>Пользовательский режим </a:t>
            </a:r>
            <a:r>
              <a:rPr lang="en-US" altLang="ru-RU" sz="1350" b="1">
                <a:solidFill>
                  <a:srgbClr val="CC0000"/>
                </a:solidFill>
                <a:latin typeface="Arial" charset="0"/>
              </a:rPr>
              <a:t>(User Mode).</a:t>
            </a:r>
            <a:endParaRPr lang="ru-RU" altLang="ru-RU" sz="1350" b="1">
              <a:solidFill>
                <a:srgbClr val="CC0000"/>
              </a:solidFill>
              <a:latin typeface="Arial" charset="0"/>
            </a:endParaRPr>
          </a:p>
          <a:p>
            <a:pPr>
              <a:tabLst>
                <a:tab pos="147638" algn="l"/>
              </a:tabLst>
            </a:pPr>
            <a:endParaRPr lang="ru-RU" altLang="ru-RU" sz="1350">
              <a:solidFill>
                <a:srgbClr val="CC0000"/>
              </a:solidFill>
              <a:latin typeface="Arial" charset="0"/>
            </a:endParaRPr>
          </a:p>
          <a:p>
            <a:pPr>
              <a:tabLst>
                <a:tab pos="147638" algn="l"/>
              </a:tabLst>
            </a:pPr>
            <a:r>
              <a:rPr lang="ru-RU" altLang="ru-RU" sz="1350" b="1">
                <a:solidFill>
                  <a:srgbClr val="CC0000"/>
                </a:solidFill>
                <a:latin typeface="Arial" charset="0"/>
              </a:rPr>
              <a:t>Привилегированный режим </a:t>
            </a:r>
            <a:r>
              <a:rPr lang="en-US" altLang="ru-RU" sz="1350" b="1">
                <a:solidFill>
                  <a:srgbClr val="CC0000"/>
                </a:solidFill>
                <a:latin typeface="Arial" charset="0"/>
              </a:rPr>
              <a:t>(Privileged Mode).</a:t>
            </a:r>
            <a:endParaRPr lang="ru-RU" altLang="ru-RU" sz="1350" b="1">
              <a:solidFill>
                <a:srgbClr val="CC0000"/>
              </a:solidFill>
              <a:latin typeface="Arial" charset="0"/>
            </a:endParaRPr>
          </a:p>
          <a:p>
            <a:pPr>
              <a:tabLst>
                <a:tab pos="147638" algn="l"/>
              </a:tabLst>
            </a:pPr>
            <a:endParaRPr lang="ru-RU" altLang="ru-RU" sz="1350">
              <a:solidFill>
                <a:srgbClr val="CC0000"/>
              </a:solidFill>
              <a:latin typeface="Arial" charset="0"/>
            </a:endParaRPr>
          </a:p>
          <a:p>
            <a:pPr>
              <a:tabLst>
                <a:tab pos="147638" algn="l"/>
              </a:tabLst>
            </a:pPr>
            <a:r>
              <a:rPr lang="ru-RU" altLang="ru-RU" sz="1350" b="1">
                <a:solidFill>
                  <a:srgbClr val="CC0000"/>
                </a:solidFill>
                <a:latin typeface="Arial" charset="0"/>
              </a:rPr>
              <a:t>Глобальный</a:t>
            </a:r>
            <a:r>
              <a:rPr lang="en-US" altLang="ru-RU" sz="1350" b="1">
                <a:solidFill>
                  <a:srgbClr val="CC0000"/>
                </a:solidFill>
                <a:latin typeface="Arial" charset="0"/>
              </a:rPr>
              <a:t> </a:t>
            </a:r>
            <a:r>
              <a:rPr lang="ru-RU" altLang="ru-RU" sz="1350" b="1">
                <a:solidFill>
                  <a:srgbClr val="CC0000"/>
                </a:solidFill>
                <a:latin typeface="Arial" charset="0"/>
              </a:rPr>
              <a:t>режим</a:t>
            </a:r>
            <a:r>
              <a:rPr lang="en-US" altLang="ru-RU" sz="1350" b="1">
                <a:solidFill>
                  <a:srgbClr val="CC0000"/>
                </a:solidFill>
                <a:latin typeface="Arial" charset="0"/>
              </a:rPr>
              <a:t> (Global Configuration Mode).</a:t>
            </a:r>
            <a:endParaRPr lang="ru-RU" altLang="ru-RU" sz="1350" b="1">
              <a:solidFill>
                <a:srgbClr val="CC0000"/>
              </a:solidFill>
              <a:latin typeface="Arial" charset="0"/>
            </a:endParaRPr>
          </a:p>
          <a:p>
            <a:pPr>
              <a:tabLst>
                <a:tab pos="147638" algn="l"/>
              </a:tabLst>
            </a:pPr>
            <a:endParaRPr lang="ru-RU" altLang="ru-RU" sz="1350">
              <a:solidFill>
                <a:srgbClr val="CC0000"/>
              </a:solidFill>
              <a:latin typeface="Arial" charset="0"/>
            </a:endParaRPr>
          </a:p>
          <a:p>
            <a:pPr>
              <a:tabLst>
                <a:tab pos="147638" algn="l"/>
              </a:tabLst>
            </a:pPr>
            <a:r>
              <a:rPr lang="ru-RU" altLang="ru-RU" sz="1350" b="1">
                <a:solidFill>
                  <a:srgbClr val="CC0000"/>
                </a:solidFill>
                <a:latin typeface="Arial" charset="0"/>
              </a:rPr>
              <a:t>Режим</a:t>
            </a:r>
            <a:r>
              <a:rPr lang="en-US" altLang="ru-RU" sz="1350" b="1">
                <a:solidFill>
                  <a:srgbClr val="CC0000"/>
                </a:solidFill>
                <a:latin typeface="Arial" charset="0"/>
              </a:rPr>
              <a:t> </a:t>
            </a:r>
            <a:r>
              <a:rPr lang="ru-RU" altLang="ru-RU" sz="1350" b="1">
                <a:solidFill>
                  <a:srgbClr val="CC0000"/>
                </a:solidFill>
                <a:latin typeface="Arial" charset="0"/>
              </a:rPr>
              <a:t>подконфигурации</a:t>
            </a:r>
            <a:r>
              <a:rPr lang="en-US" altLang="ru-RU" sz="1350" b="1">
                <a:solidFill>
                  <a:srgbClr val="CC0000"/>
                </a:solidFill>
                <a:latin typeface="Arial" charset="0"/>
              </a:rPr>
              <a:t> (Sub-Configuration Modes).</a:t>
            </a:r>
            <a:endParaRPr lang="ru-RU" altLang="ru-RU" sz="1350" b="1">
              <a:solidFill>
                <a:srgbClr val="CC0000"/>
              </a:solidFill>
              <a:latin typeface="Arial" charset="0"/>
            </a:endParaRPr>
          </a:p>
          <a:p>
            <a:pPr>
              <a:tabLst>
                <a:tab pos="147638" algn="l"/>
              </a:tabLst>
            </a:pPr>
            <a:endParaRPr lang="ru-RU" altLang="ru-RU" sz="1350">
              <a:solidFill>
                <a:srgbClr val="CC0000"/>
              </a:solidFill>
              <a:latin typeface="Arial" charset="0"/>
            </a:endParaRPr>
          </a:p>
          <a:p>
            <a:pPr>
              <a:tabLst>
                <a:tab pos="147638" algn="l"/>
              </a:tabLst>
            </a:pPr>
            <a:r>
              <a:rPr lang="ru-RU" altLang="ru-RU" sz="1350" b="1">
                <a:solidFill>
                  <a:srgbClr val="CC0000"/>
                </a:solidFill>
                <a:latin typeface="Arial" charset="0"/>
              </a:rPr>
              <a:t>Режим</a:t>
            </a:r>
            <a:r>
              <a:rPr lang="en-US" altLang="ru-RU" sz="1350" b="1">
                <a:solidFill>
                  <a:srgbClr val="CC0000"/>
                </a:solidFill>
                <a:latin typeface="Arial" charset="0"/>
              </a:rPr>
              <a:t> ROM Monitoring (ROM Monitoring Mode).</a:t>
            </a:r>
          </a:p>
        </p:txBody>
      </p:sp>
      <p:sp>
        <p:nvSpPr>
          <p:cNvPr id="175118" name="Rectangle 14"/>
          <p:cNvSpPr>
            <a:spLocks noChangeArrowheads="1"/>
          </p:cNvSpPr>
          <p:nvPr/>
        </p:nvSpPr>
        <p:spPr bwMode="auto">
          <a:xfrm>
            <a:off x="1871663" y="766644"/>
            <a:ext cx="54199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Существуют следующие режимы настройки: </a:t>
            </a:r>
          </a:p>
        </p:txBody>
      </p:sp>
    </p:spTree>
    <p:extLst>
      <p:ext uri="{BB962C8B-B14F-4D97-AF65-F5344CB8AC3E}">
        <p14:creationId xmlns:p14="http://schemas.microsoft.com/office/powerpoint/2010/main" val="299340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35" y="808435"/>
            <a:ext cx="6155531" cy="408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14"/>
          <p:cNvSpPr>
            <a:spLocks noChangeArrowheads="1"/>
          </p:cNvSpPr>
          <p:nvPr/>
        </p:nvSpPr>
        <p:spPr bwMode="auto">
          <a:xfrm>
            <a:off x="2519362" y="343972"/>
            <a:ext cx="39385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Режимы настройки коммутатора</a:t>
            </a:r>
            <a:endParaRPr lang="ru-RU" altLang="ru-RU">
              <a:solidFill>
                <a:schemeClr val="hlin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65" name="Rectangle 13"/>
          <p:cNvSpPr>
            <a:spLocks noChangeArrowheads="1"/>
          </p:cNvSpPr>
          <p:nvPr/>
        </p:nvSpPr>
        <p:spPr bwMode="auto">
          <a:xfrm>
            <a:off x="1366838" y="684632"/>
            <a:ext cx="6446044" cy="15465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ru-RU" altLang="ru-RU" sz="1350" b="1" i="1">
                <a:latin typeface="Arial" charset="0"/>
              </a:rPr>
              <a:t>Использование командного интерпретатора </a:t>
            </a:r>
            <a:r>
              <a:rPr lang="en-US" altLang="ru-RU" sz="1350" b="1" i="1">
                <a:latin typeface="Arial" charset="0"/>
              </a:rPr>
              <a:t>IOS</a:t>
            </a:r>
            <a:r>
              <a:rPr lang="ru-RU" altLang="ru-RU" sz="1350" b="1" i="1">
                <a:latin typeface="Arial" charset="0"/>
              </a:rPr>
              <a:t> достаточно простое – требуется только ввести команду и нажать клавишу </a:t>
            </a:r>
            <a:r>
              <a:rPr lang="en-US" altLang="ru-RU" sz="1350" b="1" i="1">
                <a:solidFill>
                  <a:srgbClr val="CC0000"/>
                </a:solidFill>
                <a:latin typeface="Arial" charset="0"/>
              </a:rPr>
              <a:t>Enter</a:t>
            </a:r>
            <a:r>
              <a:rPr lang="ru-RU" altLang="ru-RU" sz="1350" b="1" i="1">
                <a:latin typeface="Arial" charset="0"/>
              </a:rPr>
              <a:t>, которая инициирует исполнение команды. </a:t>
            </a:r>
          </a:p>
          <a:p>
            <a:pPr algn="ctr"/>
            <a:endParaRPr lang="ru-RU" altLang="ru-RU" sz="1350" b="1" i="1">
              <a:latin typeface="Arial" charset="0"/>
            </a:endParaRPr>
          </a:p>
          <a:p>
            <a:pPr algn="ctr"/>
            <a:r>
              <a:rPr lang="ru-RU" altLang="ru-RU" sz="1350" b="1" i="1">
                <a:solidFill>
                  <a:srgbClr val="CC0000"/>
                </a:solidFill>
                <a:latin typeface="Arial" charset="0"/>
              </a:rPr>
              <a:t>Если введенная команда некорректна </a:t>
            </a:r>
          </a:p>
          <a:p>
            <a:pPr algn="ctr"/>
            <a:r>
              <a:rPr lang="ru-RU" altLang="ru-RU" sz="1350" b="1" i="1">
                <a:solidFill>
                  <a:srgbClr val="CC0000"/>
                </a:solidFill>
                <a:latin typeface="Arial" charset="0"/>
              </a:rPr>
              <a:t>(например, некорректен ее синтаксис), </a:t>
            </a:r>
          </a:p>
          <a:p>
            <a:pPr algn="ctr"/>
            <a:r>
              <a:rPr lang="en-US" altLang="ru-RU" sz="1350" b="1" i="1">
                <a:solidFill>
                  <a:srgbClr val="CC0000"/>
                </a:solidFill>
                <a:latin typeface="Arial" charset="0"/>
              </a:rPr>
              <a:t>IOS</a:t>
            </a:r>
            <a:r>
              <a:rPr lang="ru-RU" altLang="ru-RU" sz="1350" b="1" i="1">
                <a:solidFill>
                  <a:srgbClr val="CC0000"/>
                </a:solidFill>
                <a:latin typeface="Arial" charset="0"/>
              </a:rPr>
              <a:t> укажет на допущенную ошибку.</a:t>
            </a:r>
            <a:r>
              <a:rPr lang="ru-RU" altLang="ru-RU" sz="1350">
                <a:solidFill>
                  <a:srgbClr val="CC0000"/>
                </a:solidFill>
                <a:latin typeface="Arial" charset="0"/>
              </a:rPr>
              <a:t> </a:t>
            </a:r>
          </a:p>
        </p:txBody>
      </p:sp>
      <p:sp>
        <p:nvSpPr>
          <p:cNvPr id="6148" name="Rectangle 14"/>
          <p:cNvSpPr>
            <a:spLocks noChangeArrowheads="1"/>
          </p:cNvSpPr>
          <p:nvPr/>
        </p:nvSpPr>
        <p:spPr bwMode="auto">
          <a:xfrm>
            <a:off x="2914310" y="392906"/>
            <a:ext cx="3284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b="1">
                <a:solidFill>
                  <a:schemeClr val="hlink"/>
                </a:solidFill>
                <a:latin typeface="Arial" charset="0"/>
              </a:rPr>
              <a:t>Порядок ввода команд </a:t>
            </a:r>
            <a:r>
              <a:rPr lang="en-US" altLang="ru-RU" b="1">
                <a:solidFill>
                  <a:schemeClr val="hlink"/>
                </a:solidFill>
                <a:latin typeface="Arial" charset="0"/>
              </a:rPr>
              <a:t>IOS</a:t>
            </a:r>
            <a:endParaRPr lang="ru-RU" altLang="ru-RU" b="1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177167" name="Rectangle 15"/>
          <p:cNvSpPr>
            <a:spLocks noChangeArrowheads="1"/>
          </p:cNvSpPr>
          <p:nvPr/>
        </p:nvSpPr>
        <p:spPr bwMode="auto">
          <a:xfrm>
            <a:off x="1385888" y="2340182"/>
            <a:ext cx="6318647" cy="11310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ru-RU" altLang="ru-RU" sz="1350">
                <a:latin typeface="Arial" charset="0"/>
              </a:rPr>
              <a:t>	Если команда состоит из нескольких слов и возможны различные варианты синтаксиса, то подсказку о применимых вариантах можно получить введя </a:t>
            </a:r>
            <a:r>
              <a:rPr lang="ru-RU" altLang="ru-RU" sz="1350" b="1">
                <a:solidFill>
                  <a:srgbClr val="CC0000"/>
                </a:solidFill>
                <a:latin typeface="Arial" charset="0"/>
              </a:rPr>
              <a:t>"пробел" и "?"</a:t>
            </a:r>
            <a:r>
              <a:rPr lang="ru-RU" altLang="ru-RU" sz="1350">
                <a:latin typeface="Arial" charset="0"/>
              </a:rPr>
              <a:t> после </a:t>
            </a:r>
            <a:r>
              <a:rPr lang="ru-RU" altLang="ru-RU" sz="1350">
                <a:solidFill>
                  <a:srgbClr val="CC0000"/>
                </a:solidFill>
                <a:latin typeface="Arial" charset="0"/>
              </a:rPr>
              <a:t>первого</a:t>
            </a:r>
            <a:r>
              <a:rPr lang="ru-RU" altLang="ru-RU" sz="1350">
                <a:latin typeface="Arial" charset="0"/>
              </a:rPr>
              <a:t> (</a:t>
            </a:r>
            <a:r>
              <a:rPr lang="ru-RU" altLang="ru-RU" sz="1350">
                <a:solidFill>
                  <a:srgbClr val="CC0000"/>
                </a:solidFill>
                <a:latin typeface="Arial" charset="0"/>
              </a:rPr>
              <a:t>второго</a:t>
            </a:r>
            <a:r>
              <a:rPr lang="ru-RU" altLang="ru-RU" sz="1350">
                <a:latin typeface="Arial" charset="0"/>
              </a:rPr>
              <a:t> и т.д.) слова (</a:t>
            </a:r>
            <a:r>
              <a:rPr lang="ru-RU" altLang="ru-RU" sz="1350" b="1">
                <a:solidFill>
                  <a:srgbClr val="000066"/>
                </a:solidFill>
                <a:latin typeface="Arial" charset="0"/>
              </a:rPr>
              <a:t>например </a:t>
            </a:r>
            <a:r>
              <a:rPr lang="en-US" altLang="ru-RU" sz="1350" b="1">
                <a:solidFill>
                  <a:srgbClr val="000066"/>
                </a:solidFill>
                <a:latin typeface="Arial" charset="0"/>
              </a:rPr>
              <a:t>show</a:t>
            </a:r>
            <a:r>
              <a:rPr lang="ru-RU" altLang="ru-RU" sz="1350" b="1">
                <a:solidFill>
                  <a:srgbClr val="000066"/>
                </a:solidFill>
                <a:latin typeface="Arial" charset="0"/>
              </a:rPr>
              <a:t> ?</a:t>
            </a:r>
            <a:r>
              <a:rPr lang="ru-RU" altLang="ru-RU" sz="1350">
                <a:latin typeface="Arial" charset="0"/>
              </a:rPr>
              <a:t>), после чего интерпретатором будут предложены допустимые варианты синтаксиса. </a:t>
            </a:r>
          </a:p>
        </p:txBody>
      </p:sp>
      <p:sp>
        <p:nvSpPr>
          <p:cNvPr id="177168" name="Rectangle 16"/>
          <p:cNvSpPr>
            <a:spLocks noChangeArrowheads="1"/>
          </p:cNvSpPr>
          <p:nvPr/>
        </p:nvSpPr>
        <p:spPr bwMode="auto">
          <a:xfrm>
            <a:off x="1547813" y="3635775"/>
            <a:ext cx="6210300" cy="9925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ru-RU" altLang="ru-RU" sz="1350">
                <a:latin typeface="Arial" charset="0"/>
              </a:rPr>
              <a:t>	</a:t>
            </a:r>
            <a:r>
              <a:rPr lang="ru-RU" altLang="ru-RU" sz="1350">
                <a:solidFill>
                  <a:srgbClr val="000066"/>
                </a:solidFill>
                <a:latin typeface="Arial" charset="0"/>
              </a:rPr>
              <a:t>Отмена действия большинства команд</a:t>
            </a:r>
            <a:r>
              <a:rPr lang="ru-RU" altLang="ru-RU" sz="1350">
                <a:latin typeface="Arial" charset="0"/>
              </a:rPr>
              <a:t>, задающих те или иные конфигурационные параметры, производится с использованием ключевого слова </a:t>
            </a:r>
            <a:r>
              <a:rPr lang="en-US" altLang="ru-RU" b="1" u="sng">
                <a:solidFill>
                  <a:srgbClr val="CC0000"/>
                </a:solidFill>
                <a:latin typeface="Arial" charset="0"/>
              </a:rPr>
              <a:t>no</a:t>
            </a:r>
            <a:r>
              <a:rPr lang="ru-RU" altLang="ru-RU" sz="1350">
                <a:latin typeface="Arial" charset="0"/>
              </a:rPr>
              <a:t>, вводимого непосредственно перед командой. Например, сочетание </a:t>
            </a:r>
            <a:r>
              <a:rPr lang="en-US" altLang="ru-RU" sz="1350" b="1">
                <a:solidFill>
                  <a:srgbClr val="CC0000"/>
                </a:solidFill>
                <a:latin typeface="Arial" charset="0"/>
              </a:rPr>
              <a:t>no shutdown</a:t>
            </a:r>
            <a:r>
              <a:rPr lang="ru-RU" altLang="ru-RU" sz="1350" b="1">
                <a:latin typeface="Arial" charset="0"/>
              </a:rPr>
              <a:t>,</a:t>
            </a:r>
            <a:r>
              <a:rPr lang="ru-RU" altLang="ru-RU" sz="1350">
                <a:latin typeface="Arial" charset="0"/>
              </a:rPr>
              <a:t> отменяет действие команды </a:t>
            </a:r>
            <a:r>
              <a:rPr lang="en-US" altLang="ru-RU" sz="1350" b="1">
                <a:solidFill>
                  <a:srgbClr val="CC0000"/>
                </a:solidFill>
                <a:latin typeface="Arial" charset="0"/>
              </a:rPr>
              <a:t>shutdown</a:t>
            </a:r>
            <a:r>
              <a:rPr lang="ru-RU" altLang="ru-RU" sz="1350" b="1">
                <a:latin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224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5" grpId="0" animBg="1"/>
      <p:bldP spid="177167" grpId="0" animBg="1"/>
      <p:bldP spid="1771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6"/>
          <p:cNvSpPr>
            <a:spLocks noChangeArrowheads="1"/>
          </p:cNvSpPr>
          <p:nvPr/>
        </p:nvSpPr>
        <p:spPr bwMode="auto">
          <a:xfrm>
            <a:off x="1331119" y="411957"/>
            <a:ext cx="634484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1350">
                <a:solidFill>
                  <a:schemeClr val="hlink"/>
                </a:solidFill>
              </a:rPr>
              <a:t> </a:t>
            </a:r>
            <a:r>
              <a:rPr lang="ru-RU" altLang="ru-RU" sz="1500" b="1">
                <a:solidFill>
                  <a:schemeClr val="hlink"/>
                </a:solidFill>
              </a:rPr>
              <a:t>Основы применения интерфейса командной стройки CLI Cisco IOS</a:t>
            </a:r>
          </a:p>
        </p:txBody>
      </p:sp>
      <p:sp>
        <p:nvSpPr>
          <p:cNvPr id="7172" name="Rectangle 17"/>
          <p:cNvSpPr>
            <a:spLocks noChangeArrowheads="1"/>
          </p:cNvSpPr>
          <p:nvPr/>
        </p:nvSpPr>
        <p:spPr bwMode="auto">
          <a:xfrm>
            <a:off x="1494235" y="897731"/>
            <a:ext cx="6240065" cy="76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1350"/>
              <a:t>В любом режиме доступна  функция вызова </a:t>
            </a:r>
            <a:r>
              <a:rPr lang="ru-RU" altLang="ru-RU" sz="1500" b="1"/>
              <a:t>контекстной справки</a:t>
            </a:r>
            <a:r>
              <a:rPr lang="ru-RU" altLang="ru-RU" sz="1350"/>
              <a:t>. </a:t>
            </a:r>
          </a:p>
          <a:p>
            <a:r>
              <a:rPr lang="ru-RU" altLang="ru-RU" sz="1350"/>
              <a:t>Если ввести в командную строку </a:t>
            </a:r>
            <a:r>
              <a:rPr lang="ru-RU" altLang="ru-RU" sz="1500" b="1"/>
              <a:t>help</a:t>
            </a:r>
            <a:r>
              <a:rPr lang="ru-RU" altLang="ru-RU" sz="1350"/>
              <a:t> или </a:t>
            </a:r>
            <a:r>
              <a:rPr lang="ru-RU" altLang="ru-RU" sz="1500" b="1"/>
              <a:t>?</a:t>
            </a:r>
            <a:r>
              <a:rPr lang="ru-RU" altLang="ru-RU" sz="1350"/>
              <a:t>, то появится краткое описание справочной системы.</a:t>
            </a:r>
          </a:p>
        </p:txBody>
      </p:sp>
      <p:pic>
        <p:nvPicPr>
          <p:cNvPr id="7173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815704"/>
            <a:ext cx="478988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067" y="3854054"/>
            <a:ext cx="3440906" cy="1256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13" name="Rectangle 13"/>
          <p:cNvSpPr>
            <a:spLocks noChangeArrowheads="1"/>
          </p:cNvSpPr>
          <p:nvPr/>
        </p:nvSpPr>
        <p:spPr bwMode="auto">
          <a:xfrm>
            <a:off x="1385887" y="519113"/>
            <a:ext cx="66151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1350"/>
              <a:t> Если команда введена не полностью или ее не удается распознать, появится соответствующее сообщение CLI. </a:t>
            </a:r>
          </a:p>
          <a:p>
            <a:r>
              <a:rPr lang="ru-RU" altLang="ru-RU" sz="1350"/>
              <a:t>Символом "</a:t>
            </a:r>
            <a:r>
              <a:rPr lang="ru-RU" altLang="ru-RU" sz="1500" b="1">
                <a:solidFill>
                  <a:srgbClr val="008080"/>
                </a:solidFill>
              </a:rPr>
              <a:t>%</a:t>
            </a:r>
            <a:r>
              <a:rPr lang="ru-RU" altLang="ru-RU" sz="1350"/>
              <a:t>"отмечается начало сообщения об ошибке. </a:t>
            </a:r>
          </a:p>
        </p:txBody>
      </p:sp>
      <p:sp>
        <p:nvSpPr>
          <p:cNvPr id="179215" name="Rectangle 15"/>
          <p:cNvSpPr>
            <a:spLocks noChangeArrowheads="1"/>
          </p:cNvSpPr>
          <p:nvPr/>
        </p:nvSpPr>
        <p:spPr bwMode="auto">
          <a:xfrm>
            <a:off x="1385887" y="1221582"/>
            <a:ext cx="6615113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1500" b="1">
                <a:solidFill>
                  <a:srgbClr val="008080"/>
                </a:solidFill>
              </a:rPr>
              <a:t>% Incomplete command ("Команда не завершена")</a:t>
            </a:r>
          </a:p>
          <a:p>
            <a:endParaRPr lang="ru-RU" altLang="ru-RU" sz="1500" b="1">
              <a:solidFill>
                <a:srgbClr val="008080"/>
              </a:solidFill>
            </a:endParaRPr>
          </a:p>
          <a:p>
            <a:r>
              <a:rPr lang="ru-RU" altLang="ru-RU" sz="1350"/>
              <a:t>Используйте символ "</a:t>
            </a:r>
            <a:r>
              <a:rPr lang="ru-RU" altLang="ru-RU" sz="1350" b="1">
                <a:solidFill>
                  <a:srgbClr val="008080"/>
                </a:solidFill>
              </a:rPr>
              <a:t>?</a:t>
            </a:r>
            <a:r>
              <a:rPr lang="ru-RU" altLang="ru-RU" sz="1350"/>
              <a:t>" для получения списка доступных параметров. </a:t>
            </a:r>
          </a:p>
          <a:p>
            <a:endParaRPr lang="ru-RU" altLang="ru-RU" sz="1350"/>
          </a:p>
          <a:p>
            <a:r>
              <a:rPr lang="ru-RU" altLang="ru-RU" sz="1350"/>
              <a:t>Если команда введена неправильно, появится следующее сообщение:</a:t>
            </a:r>
          </a:p>
          <a:p>
            <a:endParaRPr lang="ru-RU" altLang="ru-RU" sz="1350"/>
          </a:p>
          <a:p>
            <a:r>
              <a:rPr lang="ru-RU" altLang="ru-RU" sz="1500" b="1">
                <a:solidFill>
                  <a:srgbClr val="008080"/>
                </a:solidFill>
              </a:rPr>
              <a:t>% Invalid input detected ("Недопустимая команда")</a:t>
            </a:r>
          </a:p>
        </p:txBody>
      </p:sp>
      <p:pic>
        <p:nvPicPr>
          <p:cNvPr id="179216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4" y="2812256"/>
            <a:ext cx="3618309" cy="224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02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3" grpId="0"/>
      <p:bldP spid="1792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Прямоугольник 1"/>
          <p:cNvSpPr>
            <a:spLocks noChangeArrowheads="1"/>
          </p:cNvSpPr>
          <p:nvPr/>
        </p:nvSpPr>
        <p:spPr bwMode="auto">
          <a:xfrm>
            <a:off x="1385888" y="951310"/>
            <a:ext cx="6480572" cy="334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b="1">
                <a:solidFill>
                  <a:srgbClr val="3C8C93"/>
                </a:solidFill>
                <a:latin typeface="Arial" charset="0"/>
              </a:rPr>
              <a:t>Общая настройка коммутатора:</a:t>
            </a:r>
          </a:p>
          <a:p>
            <a:endParaRPr lang="ru-RU" altLang="ru-RU" sz="1350">
              <a:latin typeface="Arial" charset="0"/>
            </a:endParaRPr>
          </a:p>
          <a:p>
            <a:r>
              <a:rPr lang="ru-RU" altLang="ru-RU">
                <a:latin typeface="Arial" charset="0"/>
              </a:rPr>
              <a:t>1.Установка имени коммутатора</a:t>
            </a:r>
            <a:r>
              <a:rPr lang="en-US" altLang="ru-RU">
                <a:latin typeface="Arial" charset="0"/>
              </a:rPr>
              <a:t>.</a:t>
            </a:r>
            <a:endParaRPr lang="ru-RU" altLang="ru-RU">
              <a:latin typeface="Arial" charset="0"/>
            </a:endParaRPr>
          </a:p>
          <a:p>
            <a:r>
              <a:rPr lang="ru-RU" altLang="ru-RU">
                <a:latin typeface="Arial" charset="0"/>
              </a:rPr>
              <a:t>2.Установка баннеров (приглашений входа)</a:t>
            </a:r>
            <a:r>
              <a:rPr lang="en-US" altLang="ru-RU">
                <a:latin typeface="Arial" charset="0"/>
              </a:rPr>
              <a:t>.</a:t>
            </a:r>
            <a:endParaRPr lang="ru-RU" altLang="ru-RU">
              <a:latin typeface="Arial" charset="0"/>
            </a:endParaRPr>
          </a:p>
          <a:p>
            <a:r>
              <a:rPr lang="ru-RU" altLang="ru-RU">
                <a:latin typeface="Arial" charset="0"/>
              </a:rPr>
              <a:t>3.Установка пароль консоли</a:t>
            </a:r>
            <a:r>
              <a:rPr lang="en-US" altLang="ru-RU">
                <a:latin typeface="Arial" charset="0"/>
              </a:rPr>
              <a:t>.</a:t>
            </a:r>
            <a:endParaRPr lang="ru-RU" altLang="ru-RU">
              <a:latin typeface="Arial" charset="0"/>
            </a:endParaRPr>
          </a:p>
          <a:p>
            <a:r>
              <a:rPr lang="ru-RU" altLang="ru-RU">
                <a:latin typeface="Arial" charset="0"/>
              </a:rPr>
              <a:t>4.Установка пароля привилегированного режима EXEC</a:t>
            </a:r>
            <a:r>
              <a:rPr lang="en-US" altLang="ru-RU">
                <a:latin typeface="Arial" charset="0"/>
              </a:rPr>
              <a:t>.</a:t>
            </a:r>
            <a:endParaRPr lang="ru-RU" altLang="ru-RU">
              <a:latin typeface="Arial" charset="0"/>
            </a:endParaRPr>
          </a:p>
          <a:p>
            <a:r>
              <a:rPr lang="ru-RU" altLang="ru-RU">
                <a:latin typeface="Arial" charset="0"/>
              </a:rPr>
              <a:t>5.Установка секретного пароля привилегированного режима EXEC</a:t>
            </a:r>
            <a:r>
              <a:rPr lang="en-US" altLang="ru-RU">
                <a:latin typeface="Arial" charset="0"/>
              </a:rPr>
              <a:t>.</a:t>
            </a:r>
            <a:endParaRPr lang="ru-RU" altLang="ru-RU">
              <a:latin typeface="Arial" charset="0"/>
            </a:endParaRPr>
          </a:p>
          <a:p>
            <a:r>
              <a:rPr lang="ru-RU" altLang="ru-RU">
                <a:latin typeface="Arial" charset="0"/>
              </a:rPr>
              <a:t>6.Установка административного </a:t>
            </a:r>
            <a:r>
              <a:rPr lang="en-US" altLang="ru-RU">
                <a:latin typeface="Arial" charset="0"/>
              </a:rPr>
              <a:t>IP</a:t>
            </a:r>
            <a:r>
              <a:rPr lang="ru-RU" altLang="ru-RU">
                <a:latin typeface="Arial" charset="0"/>
              </a:rPr>
              <a:t>-адреса коммутатора</a:t>
            </a:r>
            <a:r>
              <a:rPr lang="en-US" altLang="ru-RU">
                <a:latin typeface="Arial" charset="0"/>
              </a:rPr>
              <a:t>.</a:t>
            </a:r>
            <a:endParaRPr lang="ru-RU" altLang="ru-RU">
              <a:latin typeface="Arial" charset="0"/>
            </a:endParaRPr>
          </a:p>
          <a:p>
            <a:r>
              <a:rPr lang="ru-RU" altLang="ru-RU">
                <a:latin typeface="Arial" charset="0"/>
              </a:rPr>
              <a:t>7.Установка шлюза по умолчанию</a:t>
            </a:r>
            <a:r>
              <a:rPr lang="en-US" altLang="ru-RU">
                <a:latin typeface="Arial" charset="0"/>
              </a:rPr>
              <a:t>.</a:t>
            </a:r>
            <a:endParaRPr lang="ru-RU" altLang="ru-RU" sz="1500">
              <a:latin typeface="Arial" charset="0"/>
            </a:endParaRPr>
          </a:p>
          <a:p>
            <a:r>
              <a:rPr lang="ru-RU" altLang="ru-RU">
                <a:latin typeface="Arial" charset="0"/>
              </a:rPr>
              <a:t>8.Настройка канала VTY</a:t>
            </a:r>
            <a:r>
              <a:rPr lang="en-US" altLang="ru-RU">
                <a:latin typeface="Arial" charset="0"/>
              </a:rPr>
              <a:t>.</a:t>
            </a:r>
            <a:endParaRPr lang="ru-RU" altLang="ru-RU">
              <a:latin typeface="Arial" charset="0"/>
            </a:endParaRPr>
          </a:p>
          <a:p>
            <a:r>
              <a:rPr lang="en-US" altLang="ru-RU">
                <a:latin typeface="Arial" charset="0"/>
              </a:rPr>
              <a:t>9. </a:t>
            </a:r>
            <a:r>
              <a:rPr lang="ru-RU" altLang="ru-RU">
                <a:latin typeface="Arial" charset="0"/>
              </a:rPr>
              <a:t>Сохранение настроек.</a:t>
            </a:r>
          </a:p>
        </p:txBody>
      </p:sp>
    </p:spTree>
    <p:extLst>
      <p:ext uri="{BB962C8B-B14F-4D97-AF65-F5344CB8AC3E}">
        <p14:creationId xmlns:p14="http://schemas.microsoft.com/office/powerpoint/2010/main" val="37900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яркий">
  <a:themeElements>
    <a:clrScheme name="mix_for_uo">
      <a:dk1>
        <a:srgbClr val="0C0C0C"/>
      </a:dk1>
      <a:lt1>
        <a:srgbClr val="FFFFFF"/>
      </a:lt1>
      <a:dk2>
        <a:srgbClr val="000000"/>
      </a:dk2>
      <a:lt2>
        <a:srgbClr val="FFFFFF"/>
      </a:lt2>
      <a:accent1>
        <a:srgbClr val="006387"/>
      </a:accent1>
      <a:accent2>
        <a:srgbClr val="FFC000"/>
      </a:accent2>
      <a:accent3>
        <a:srgbClr val="EE3C2E"/>
      </a:accent3>
      <a:accent4>
        <a:srgbClr val="92D050"/>
      </a:accent4>
      <a:accent5>
        <a:srgbClr val="40AFFF"/>
      </a:accent5>
      <a:accent6>
        <a:srgbClr val="8238BA"/>
      </a:accent6>
      <a:hlink>
        <a:srgbClr val="0066CC"/>
      </a:hlink>
      <a:folHlink>
        <a:srgbClr val="29B5E5"/>
      </a:folHlink>
    </a:clrScheme>
    <a:fontScheme name="sv_for_uo">
      <a:majorFont>
        <a:latin typeface="Cambria"/>
        <a:ea typeface=""/>
        <a:cs typeface="FontAwesome"/>
      </a:majorFont>
      <a:minorFont>
        <a:latin typeface="Candara"/>
        <a:ea typeface=""/>
        <a:cs typeface="FontAwesome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яркий</Template>
  <TotalTime>11889</TotalTime>
  <Words>832</Words>
  <Application>Microsoft Office PowerPoint</Application>
  <PresentationFormat>Экран (16:9)</PresentationFormat>
  <Paragraphs>152</Paragraphs>
  <Slides>22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4" baseType="lpstr">
      <vt:lpstr>Arvo</vt:lpstr>
      <vt:lpstr>ＭＳ Ｐゴシック</vt:lpstr>
      <vt:lpstr>Calibri</vt:lpstr>
      <vt:lpstr>Cambria</vt:lpstr>
      <vt:lpstr>Times New Roman</vt:lpstr>
      <vt:lpstr>Courier New</vt:lpstr>
      <vt:lpstr>FontAwesome</vt:lpstr>
      <vt:lpstr>Arial</vt:lpstr>
      <vt:lpstr>Candara</vt:lpstr>
      <vt:lpstr>Wingdings</vt:lpstr>
      <vt:lpstr>Helvetica</vt:lpstr>
      <vt:lpstr>яркий</vt:lpstr>
      <vt:lpstr>РТУ МИРЭА     КБ-2 ИКБ</vt:lpstr>
      <vt:lpstr>Учебные вопросы и цели занятия:</vt:lpstr>
      <vt:lpstr>Вступительная часть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Удаленный защищенный доступ Принцип работы протокола SSH</vt:lpstr>
      <vt:lpstr>Удаленный защищенный доступ Принцип работы протокола SSH (продолжение)</vt:lpstr>
      <vt:lpstr>Удаленный защищенный доступ Настройка протокола SSH</vt:lpstr>
      <vt:lpstr>Удаленный защищенный доступ Проверка протокола SSH</vt:lpstr>
      <vt:lpstr>Задание 1. Настройка протокола SSH</vt:lpstr>
      <vt:lpstr>Второй учебный вопрос.  Конфигурирование маршрутизатора Cisco для использования Syslog, NTP и SSH.</vt:lpstr>
      <vt:lpstr>Заключительная часть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Светлана Безручко</dc:creator>
  <dc:description>Normal List</dc:description>
  <cp:lastModifiedBy>alex</cp:lastModifiedBy>
  <cp:revision>1008</cp:revision>
  <cp:lastPrinted>2022-04-10T06:45:11Z</cp:lastPrinted>
  <dcterms:created xsi:type="dcterms:W3CDTF">2021-01-27T12:28:25Z</dcterms:created>
  <dcterms:modified xsi:type="dcterms:W3CDTF">2025-09-03T19:50:02Z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Color_Mix_5</vt:lpwstr>
  </property>
  <property fmtid="{D5CDD505-2E9C-101B-9397-08002B2CF9AE}" pid="3" name="SlideDescription">
    <vt:lpwstr>Normal List</vt:lpwstr>
  </property>
</Properties>
</file>